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56" r:id="rId2"/>
  </p:sldMasterIdLst>
  <p:notesMasterIdLst>
    <p:notesMasterId r:id="rId65"/>
  </p:notesMasterIdLst>
  <p:handoutMasterIdLst>
    <p:handoutMasterId r:id="rId66"/>
  </p:handoutMasterIdLst>
  <p:sldIdLst>
    <p:sldId id="638" r:id="rId3"/>
    <p:sldId id="667" r:id="rId4"/>
    <p:sldId id="668" r:id="rId5"/>
    <p:sldId id="676" r:id="rId6"/>
    <p:sldId id="669" r:id="rId7"/>
    <p:sldId id="670" r:id="rId8"/>
    <p:sldId id="671" r:id="rId9"/>
    <p:sldId id="672" r:id="rId10"/>
    <p:sldId id="673" r:id="rId11"/>
    <p:sldId id="674" r:id="rId12"/>
    <p:sldId id="583" r:id="rId13"/>
    <p:sldId id="639" r:id="rId14"/>
    <p:sldId id="584" r:id="rId15"/>
    <p:sldId id="640" r:id="rId16"/>
    <p:sldId id="586" r:id="rId17"/>
    <p:sldId id="650" r:id="rId18"/>
    <p:sldId id="589" r:id="rId19"/>
    <p:sldId id="591" r:id="rId20"/>
    <p:sldId id="592" r:id="rId21"/>
    <p:sldId id="594" r:id="rId22"/>
    <p:sldId id="595" r:id="rId23"/>
    <p:sldId id="596" r:id="rId24"/>
    <p:sldId id="641" r:id="rId25"/>
    <p:sldId id="643" r:id="rId26"/>
    <p:sldId id="642" r:id="rId27"/>
    <p:sldId id="644" r:id="rId28"/>
    <p:sldId id="645" r:id="rId29"/>
    <p:sldId id="646" r:id="rId30"/>
    <p:sldId id="647" r:id="rId31"/>
    <p:sldId id="648" r:id="rId32"/>
    <p:sldId id="624" r:id="rId33"/>
    <p:sldId id="660" r:id="rId34"/>
    <p:sldId id="658" r:id="rId35"/>
    <p:sldId id="661" r:id="rId36"/>
    <p:sldId id="662" r:id="rId37"/>
    <p:sldId id="663" r:id="rId38"/>
    <p:sldId id="677" r:id="rId39"/>
    <p:sldId id="620" r:id="rId40"/>
    <p:sldId id="621" r:id="rId41"/>
    <p:sldId id="622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2" r:id="rId50"/>
    <p:sldId id="633" r:id="rId51"/>
    <p:sldId id="664" r:id="rId52"/>
    <p:sldId id="634" r:id="rId53"/>
    <p:sldId id="665" r:id="rId54"/>
    <p:sldId id="635" r:id="rId55"/>
    <p:sldId id="636" r:id="rId56"/>
    <p:sldId id="637" r:id="rId57"/>
    <p:sldId id="651" r:id="rId58"/>
    <p:sldId id="652" r:id="rId59"/>
    <p:sldId id="653" r:id="rId60"/>
    <p:sldId id="655" r:id="rId61"/>
    <p:sldId id="656" r:id="rId62"/>
    <p:sldId id="657" r:id="rId63"/>
    <p:sldId id="458" r:id="rId64"/>
  </p:sldIdLst>
  <p:sldSz cx="16256000" cy="9144000"/>
  <p:notesSz cx="9929813" cy="6799263"/>
  <p:defaultTextStyle>
    <a:defPPr>
      <a:defRPr lang="fr-FR"/>
    </a:defPPr>
    <a:lvl1pPr marL="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51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502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529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9004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55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506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570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80079" algn="l" defTabSz="1045020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946D451B-E82F-41A6-AB41-5D30DE4C6B50}">
          <p14:sldIdLst>
            <p14:sldId id="638"/>
            <p14:sldId id="667"/>
            <p14:sldId id="668"/>
            <p14:sldId id="676"/>
            <p14:sldId id="669"/>
            <p14:sldId id="670"/>
            <p14:sldId id="671"/>
            <p14:sldId id="672"/>
            <p14:sldId id="673"/>
            <p14:sldId id="674"/>
            <p14:sldId id="583"/>
            <p14:sldId id="639"/>
            <p14:sldId id="584"/>
            <p14:sldId id="640"/>
            <p14:sldId id="586"/>
            <p14:sldId id="650"/>
            <p14:sldId id="589"/>
            <p14:sldId id="591"/>
            <p14:sldId id="592"/>
            <p14:sldId id="594"/>
            <p14:sldId id="595"/>
            <p14:sldId id="596"/>
            <p14:sldId id="641"/>
            <p14:sldId id="643"/>
            <p14:sldId id="642"/>
            <p14:sldId id="644"/>
            <p14:sldId id="645"/>
            <p14:sldId id="646"/>
            <p14:sldId id="647"/>
            <p14:sldId id="648"/>
            <p14:sldId id="624"/>
            <p14:sldId id="660"/>
            <p14:sldId id="658"/>
            <p14:sldId id="661"/>
            <p14:sldId id="662"/>
            <p14:sldId id="663"/>
            <p14:sldId id="677"/>
            <p14:sldId id="620"/>
            <p14:sldId id="621"/>
            <p14:sldId id="622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64"/>
            <p14:sldId id="634"/>
            <p14:sldId id="665"/>
            <p14:sldId id="635"/>
            <p14:sldId id="636"/>
            <p14:sldId id="637"/>
            <p14:sldId id="651"/>
            <p14:sldId id="652"/>
            <p14:sldId id="653"/>
            <p14:sldId id="655"/>
            <p14:sldId id="656"/>
            <p14:sldId id="657"/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152"/>
    <a:srgbClr val="4F6228"/>
    <a:srgbClr val="262626"/>
    <a:srgbClr val="17375E"/>
    <a:srgbClr val="FFFF00"/>
    <a:srgbClr val="FF0000"/>
    <a:srgbClr val="00B050"/>
    <a:srgbClr val="C0504D"/>
    <a:srgbClr val="F79646"/>
    <a:srgbClr val="417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81"/>
  </p:normalViewPr>
  <p:slideViewPr>
    <p:cSldViewPr snapToGrid="0">
      <p:cViewPr varScale="1">
        <p:scale>
          <a:sx n="88" d="100"/>
          <a:sy n="88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0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4001" cy="34034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3494" y="2"/>
            <a:ext cx="4304001" cy="34034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A30A5793-7DC9-4B2D-9E0D-30BFCEE51D43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8919"/>
            <a:ext cx="4304001" cy="34034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3494" y="6458919"/>
            <a:ext cx="4304001" cy="34034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223323B3-6A02-4C95-86AD-0218FD0754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554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919" cy="34114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8" y="0"/>
            <a:ext cx="4302919" cy="34114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43E48F6E-64C2-EF42-BE79-AC8C962D4965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8287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1" tIns="45730" rIns="91461" bIns="4573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983" y="3272145"/>
            <a:ext cx="7943850" cy="2677210"/>
          </a:xfrm>
          <a:prstGeom prst="rect">
            <a:avLst/>
          </a:prstGeom>
        </p:spPr>
        <p:txBody>
          <a:bodyPr vert="horz" lIns="91461" tIns="45730" rIns="91461" bIns="4573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8120"/>
            <a:ext cx="4302919" cy="34114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8" y="6458120"/>
            <a:ext cx="4302919" cy="34114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A7413928-21EF-7B40-BED2-D233CB54D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9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Dates clés 2021</a:t>
            </a:r>
          </a:p>
          <a:p>
            <a:pPr lvl="1"/>
            <a:r>
              <a:rPr lang="fr-FR" dirty="0"/>
              <a:t>8 novembre Réunion groupe initial CESE, 19h00 salle des commissions mairie de Vernon</a:t>
            </a:r>
          </a:p>
          <a:p>
            <a:pPr lvl="1"/>
            <a:r>
              <a:rPr lang="fr-FR" dirty="0"/>
              <a:t>18 novembre Conseil Communautaire SNA, 20h00 CC Guy </a:t>
            </a:r>
            <a:r>
              <a:rPr lang="fr-FR" dirty="0" err="1"/>
              <a:t>Gambu</a:t>
            </a:r>
            <a:endParaRPr lang="fr-FR" dirty="0"/>
          </a:p>
          <a:p>
            <a:pPr lvl="1"/>
            <a:r>
              <a:rPr lang="fr-FR" dirty="0"/>
              <a:t>16 décembre Plénière CESE-SNA, 19h00 (lieu à définir)</a:t>
            </a:r>
          </a:p>
          <a:p>
            <a:pPr lvl="1"/>
            <a:endParaRPr lang="fr-FR" dirty="0"/>
          </a:p>
          <a:p>
            <a:r>
              <a:rPr lang="fr-FR" b="1" dirty="0"/>
              <a:t>Périodes de réserve électorale : 10/10/2021 au 19/06/2022</a:t>
            </a:r>
          </a:p>
          <a:p>
            <a:pPr lvl="1"/>
            <a:r>
              <a:rPr lang="fr-FR" dirty="0"/>
              <a:t> 6 mois avant chaque élection, pas de débat</a:t>
            </a:r>
          </a:p>
          <a:p>
            <a:pPr lvl="2"/>
            <a:r>
              <a:rPr lang="fr-FR" dirty="0"/>
              <a:t>Présidentielle (10 avril et 24 avril 2022)</a:t>
            </a:r>
          </a:p>
          <a:p>
            <a:pPr lvl="2"/>
            <a:r>
              <a:rPr lang="fr-FR" dirty="0"/>
              <a:t>Législatives (12 juin et 19 juin 2022)</a:t>
            </a:r>
          </a:p>
          <a:p>
            <a:pPr lvl="2"/>
            <a:endParaRPr lang="fr-FR" dirty="0"/>
          </a:p>
          <a:p>
            <a:r>
              <a:rPr lang="fr-FR" b="1" dirty="0"/>
              <a:t>Commande SNA</a:t>
            </a:r>
          </a:p>
          <a:p>
            <a:pPr lvl="1"/>
            <a:r>
              <a:rPr lang="fr-FR" dirty="0"/>
              <a:t>Contribution à l’élaboration du Contrat de Relance et de Transition Écologique</a:t>
            </a:r>
          </a:p>
          <a:p>
            <a:pPr lvl="1"/>
            <a:r>
              <a:rPr lang="fr-FR" dirty="0"/>
              <a:t>Contribution à l’élaboration du Dossier d’Orientations et d’Objectifs du SCOT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0AB3-8772-4A7D-9C6F-2C52C96A39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5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170363" y="6977897"/>
            <a:ext cx="100266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33E75"/>
                </a:solidFill>
                <a:latin typeface="Gotham Light" pitchFamily="50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28588" y="6993938"/>
            <a:ext cx="33845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28587" y="7652084"/>
            <a:ext cx="14068425" cy="1235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</p:spTree>
    <p:extLst>
      <p:ext uri="{BB962C8B-B14F-4D97-AF65-F5344CB8AC3E}">
        <p14:creationId xmlns:p14="http://schemas.microsoft.com/office/powerpoint/2010/main" val="221058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gauc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88935" y="1705220"/>
            <a:ext cx="7258756" cy="6144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9560C960-3867-6A43-A9B4-A8A524CC2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577" y="1705220"/>
            <a:ext cx="5358947" cy="33496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otham"/>
              </a:defRPr>
            </a:lvl1pPr>
            <a:lvl2pPr algn="l">
              <a:defRPr>
                <a:latin typeface="Gotham"/>
              </a:defRPr>
            </a:lvl2pPr>
            <a:lvl3pPr algn="l">
              <a:defRPr>
                <a:latin typeface="Gotham"/>
              </a:defRPr>
            </a:lvl3pPr>
            <a:lvl4pPr algn="l">
              <a:defRPr>
                <a:latin typeface="Gotham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/>
          <a:stretch/>
        </p:blipFill>
        <p:spPr>
          <a:xfrm>
            <a:off x="13963135" y="6667059"/>
            <a:ext cx="1906668" cy="2187256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369149" y="736070"/>
            <a:ext cx="131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2D386D"/>
                </a:solidFill>
                <a:latin typeface="Gotham"/>
              </a:rPr>
              <a:t>CONSEIL</a:t>
            </a:r>
            <a:r>
              <a:rPr lang="fr-FR" sz="1800" b="1" baseline="0" dirty="0">
                <a:solidFill>
                  <a:srgbClr val="2D386D"/>
                </a:solidFill>
                <a:latin typeface="Gotham"/>
              </a:rPr>
              <a:t> MUNICIPAL - 29 mai 2020</a:t>
            </a:r>
            <a:endParaRPr lang="fr-FR" sz="1800" b="1" dirty="0">
              <a:solidFill>
                <a:srgbClr val="2D386D"/>
              </a:solidFill>
              <a:latin typeface="Gotham"/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31825" y="8348663"/>
            <a:ext cx="1905000" cy="403225"/>
          </a:xfrm>
          <a:prstGeom prst="rect">
            <a:avLst/>
          </a:prstGeom>
          <a:solidFill>
            <a:srgbClr val="2D386D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93214" y="1127968"/>
            <a:ext cx="4890135" cy="348438"/>
          </a:xfrm>
          <a:prstGeom prst="rect">
            <a:avLst/>
          </a:prstGeom>
          <a:solidFill>
            <a:srgbClr val="01A3E0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079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9244" y="488951"/>
            <a:ext cx="7258756" cy="8166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9560C960-3867-6A43-A9B4-A8A524CC2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0711" y="1705220"/>
            <a:ext cx="6314396" cy="33496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otham"/>
              </a:defRPr>
            </a:lvl1pPr>
            <a:lvl2pPr algn="l">
              <a:defRPr>
                <a:latin typeface="Gotham"/>
              </a:defRPr>
            </a:lvl2pPr>
            <a:lvl3pPr algn="l">
              <a:defRPr>
                <a:latin typeface="Gotham"/>
              </a:defRPr>
            </a:lvl3pPr>
            <a:lvl4pPr algn="l">
              <a:defRPr>
                <a:latin typeface="Gotham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47" y="6667059"/>
            <a:ext cx="2187256" cy="21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3214" y="1630637"/>
            <a:ext cx="12808002" cy="2941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xmlns="" id="{AAEE3A97-A11B-8E4C-B2C6-46AD1F716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3604" y="5063886"/>
            <a:ext cx="9753166" cy="3130546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65" y="6629159"/>
            <a:ext cx="2187256" cy="2187256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369149" y="736070"/>
            <a:ext cx="131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2D386D"/>
                </a:solidFill>
                <a:latin typeface="Gotham"/>
              </a:rPr>
              <a:t>CONSEIL</a:t>
            </a:r>
            <a:r>
              <a:rPr lang="fr-FR" sz="1800" b="1" baseline="0" dirty="0">
                <a:solidFill>
                  <a:srgbClr val="2D386D"/>
                </a:solidFill>
                <a:latin typeface="Gotham"/>
              </a:rPr>
              <a:t> MUNICIPAL - 29 mai 2020</a:t>
            </a:r>
            <a:endParaRPr lang="fr-FR" sz="1800" b="1" dirty="0">
              <a:solidFill>
                <a:srgbClr val="2D386D"/>
              </a:solidFill>
              <a:latin typeface="Gotham"/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31825" y="8348663"/>
            <a:ext cx="1905000" cy="403225"/>
          </a:xfrm>
          <a:prstGeom prst="rect">
            <a:avLst/>
          </a:prstGeom>
          <a:solidFill>
            <a:srgbClr val="2D386D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93214" y="1127968"/>
            <a:ext cx="4890135" cy="348438"/>
          </a:xfrm>
          <a:prstGeom prst="rect">
            <a:avLst/>
          </a:prstGeom>
          <a:solidFill>
            <a:srgbClr val="01A3E0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593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Ha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9245" y="488951"/>
            <a:ext cx="14517511" cy="408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xmlns="" id="{AAEE3A97-A11B-8E4C-B2C6-46AD1F716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3604" y="5063886"/>
            <a:ext cx="9753166" cy="3130546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565" y="6629159"/>
            <a:ext cx="2187256" cy="21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Ha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3214" y="5127606"/>
            <a:ext cx="12346354" cy="2941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xmlns="" id="{AAEE3A97-A11B-8E4C-B2C6-46AD1F716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088" y="1717367"/>
            <a:ext cx="9753166" cy="3130546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/>
          <a:stretch/>
        </p:blipFill>
        <p:spPr>
          <a:xfrm>
            <a:off x="13950777" y="6629159"/>
            <a:ext cx="1917043" cy="2187256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369149" y="736070"/>
            <a:ext cx="131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2D386D"/>
                </a:solidFill>
                <a:latin typeface="Gotham"/>
              </a:rPr>
              <a:t>CONSEIL</a:t>
            </a:r>
            <a:r>
              <a:rPr lang="fr-FR" sz="1800" b="1" baseline="0" dirty="0">
                <a:solidFill>
                  <a:srgbClr val="2D386D"/>
                </a:solidFill>
                <a:latin typeface="Gotham"/>
              </a:rPr>
              <a:t> MUNICIPAL - 29 mai 2020</a:t>
            </a:r>
            <a:endParaRPr lang="fr-FR" sz="1800" b="1" dirty="0">
              <a:solidFill>
                <a:srgbClr val="2D386D"/>
              </a:solidFill>
              <a:latin typeface="Gotham"/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31825" y="8348663"/>
            <a:ext cx="1905000" cy="403225"/>
          </a:xfrm>
          <a:prstGeom prst="rect">
            <a:avLst/>
          </a:prstGeom>
          <a:solidFill>
            <a:srgbClr val="2D386D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93214" y="1127968"/>
            <a:ext cx="4890135" cy="348438"/>
          </a:xfrm>
          <a:prstGeom prst="rect">
            <a:avLst/>
          </a:prstGeom>
          <a:solidFill>
            <a:srgbClr val="01A3E0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4000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Ha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3214" y="5127606"/>
            <a:ext cx="12346354" cy="29413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xmlns="" id="{AAEE3A97-A11B-8E4C-B2C6-46AD1F716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088" y="1717367"/>
            <a:ext cx="9753166" cy="3130546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/>
          <a:stretch/>
        </p:blipFill>
        <p:spPr>
          <a:xfrm>
            <a:off x="13950777" y="6629159"/>
            <a:ext cx="1917043" cy="21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9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9245" y="488951"/>
            <a:ext cx="14517511" cy="5445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" name="Espace réservé du texte 16">
            <a:extLst>
              <a:ext uri="{FF2B5EF4-FFF2-40B4-BE49-F238E27FC236}">
                <a16:creationId xmlns:a16="http://schemas.microsoft.com/office/drawing/2014/main" xmlns="" id="{F6275F78-0176-8A48-8E02-D3F57CCF2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3604" y="6205802"/>
            <a:ext cx="9753166" cy="200464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29" y="6659131"/>
            <a:ext cx="2187256" cy="21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lason_vernon_quadri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997" y="1747520"/>
            <a:ext cx="3735781" cy="4511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4" y="7422573"/>
            <a:ext cx="748416" cy="7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Résultat de recherche d'images pour &quot;twitter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73" y="7382571"/>
            <a:ext cx="836146" cy="83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associée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13782" r="14157" b="14526"/>
          <a:stretch/>
        </p:blipFill>
        <p:spPr bwMode="auto">
          <a:xfrm>
            <a:off x="8790712" y="7395783"/>
            <a:ext cx="812800" cy="80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4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" y="433129"/>
            <a:ext cx="1135005" cy="13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3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" y="433129"/>
            <a:ext cx="1135005" cy="13816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132458" cy="92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4" r="22502"/>
          <a:stretch/>
        </p:blipFill>
        <p:spPr>
          <a:xfrm>
            <a:off x="0" y="3033132"/>
            <a:ext cx="16298779" cy="364644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170362" y="3278040"/>
            <a:ext cx="100266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33E75"/>
                </a:solidFill>
                <a:latin typeface="Gotham Light" pitchFamily="50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28587" y="3278040"/>
            <a:ext cx="33845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28587" y="3860670"/>
            <a:ext cx="14068425" cy="1235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4" y="304800"/>
            <a:ext cx="940330" cy="11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9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" y="433129"/>
            <a:ext cx="1135005" cy="13816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24968" r="22868" b="24880"/>
          <a:stretch/>
        </p:blipFill>
        <p:spPr>
          <a:xfrm>
            <a:off x="6015789" y="-16043"/>
            <a:ext cx="10240211" cy="91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9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7" y="433129"/>
            <a:ext cx="1135005" cy="13816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01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rgbClr val="22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5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20776724">
            <a:off x="5642629" y="-1261252"/>
            <a:ext cx="5145206" cy="11192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1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rgbClr val="22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 rot="20776724">
            <a:off x="5642629" y="-1261252"/>
            <a:ext cx="5145206" cy="11192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503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498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5282670" y="-65314"/>
            <a:ext cx="10973330" cy="9209314"/>
            <a:chOff x="5282670" y="-65314"/>
            <a:chExt cx="10973330" cy="9209314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5282670" y="-65314"/>
              <a:ext cx="4966798" cy="9209314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 userDrawn="1"/>
          </p:nvGrpSpPr>
          <p:grpSpPr>
            <a:xfrm>
              <a:off x="6332883" y="-2"/>
              <a:ext cx="9923117" cy="9144002"/>
              <a:chOff x="6332883" y="-2"/>
              <a:chExt cx="9923117" cy="9144002"/>
            </a:xfrm>
          </p:grpSpPr>
          <p:sp>
            <p:nvSpPr>
              <p:cNvPr id="6" name="Rectangle 5"/>
              <p:cNvSpPr/>
              <p:nvPr userDrawn="1"/>
            </p:nvSpPr>
            <p:spPr>
              <a:xfrm rot="10800000" flipV="1">
                <a:off x="11472530" y="0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Triangle isocèle 6"/>
              <p:cNvSpPr/>
              <p:nvPr userDrawn="1"/>
            </p:nvSpPr>
            <p:spPr>
              <a:xfrm rot="10800000" flipV="1">
                <a:off x="6332883" y="-2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8559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rgbClr val="22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417" r="67423" b="28923"/>
          <a:stretch/>
        </p:blipFill>
        <p:spPr>
          <a:xfrm>
            <a:off x="5282670" y="-65314"/>
            <a:ext cx="4966798" cy="9209314"/>
          </a:xfrm>
          <a:prstGeom prst="rect">
            <a:avLst/>
          </a:prstGeom>
        </p:spPr>
      </p:pic>
      <p:grpSp>
        <p:nvGrpSpPr>
          <p:cNvPr id="5" name="Groupe 4"/>
          <p:cNvGrpSpPr/>
          <p:nvPr userDrawn="1"/>
        </p:nvGrpSpPr>
        <p:grpSpPr>
          <a:xfrm>
            <a:off x="6332883" y="-2"/>
            <a:ext cx="9923117" cy="9144002"/>
            <a:chOff x="6332883" y="-2"/>
            <a:chExt cx="9923117" cy="9144002"/>
          </a:xfrm>
        </p:grpSpPr>
        <p:sp>
          <p:nvSpPr>
            <p:cNvPr id="6" name="Rectangle 5"/>
            <p:cNvSpPr/>
            <p:nvPr userDrawn="1"/>
          </p:nvSpPr>
          <p:spPr>
            <a:xfrm rot="10800000" flipV="1">
              <a:off x="11472530" y="0"/>
              <a:ext cx="4783470" cy="9144000"/>
            </a:xfrm>
            <a:prstGeom prst="rect">
              <a:avLst/>
            </a:prstGeom>
            <a:solidFill>
              <a:srgbClr val="22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isocèle 6"/>
            <p:cNvSpPr/>
            <p:nvPr userDrawn="1"/>
          </p:nvSpPr>
          <p:spPr>
            <a:xfrm rot="10800000" flipV="1">
              <a:off x="6332883" y="-2"/>
              <a:ext cx="5504881" cy="9144002"/>
            </a:xfrm>
            <a:prstGeom prst="triangle">
              <a:avLst>
                <a:gd name="adj" fmla="val 5677"/>
              </a:avLst>
            </a:prstGeom>
            <a:solidFill>
              <a:srgbClr val="22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883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rgbClr val="4988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190501"/>
            <a:ext cx="1866899" cy="1866899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5282670" y="-65314"/>
            <a:ext cx="10973330" cy="9209314"/>
            <a:chOff x="5282670" y="-65314"/>
            <a:chExt cx="10973330" cy="9209314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5282670" y="-65314"/>
              <a:ext cx="4966798" cy="9209314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 userDrawn="1"/>
          </p:nvGrpSpPr>
          <p:grpSpPr>
            <a:xfrm>
              <a:off x="6332883" y="-2"/>
              <a:ext cx="9923117" cy="9144002"/>
              <a:chOff x="6332883" y="-2"/>
              <a:chExt cx="9923117" cy="9144002"/>
            </a:xfrm>
          </p:grpSpPr>
          <p:sp>
            <p:nvSpPr>
              <p:cNvPr id="6" name="Rectangle 5"/>
              <p:cNvSpPr/>
              <p:nvPr userDrawn="1"/>
            </p:nvSpPr>
            <p:spPr>
              <a:xfrm rot="10800000" flipV="1">
                <a:off x="11472530" y="0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Triangle isocèle 6"/>
              <p:cNvSpPr/>
              <p:nvPr userDrawn="1"/>
            </p:nvSpPr>
            <p:spPr>
              <a:xfrm rot="10800000" flipV="1">
                <a:off x="6332883" y="-2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03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F3FE26-BCC3-1B4D-BD30-7A8668340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6FC6270-8DAF-D941-BE38-1DCE887E6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C5CB8BF-921D-234A-B2CC-D82AADCB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E079C5C1-35B8-2A42-A5C0-7725E7BBA73D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2E56FE2-B314-F04A-8CBB-93D88752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38ACE9-C355-E546-8691-989F0962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864836F-77BF-5C4A-B00C-8BBD30BE4A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29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4" r="22502" b="15029"/>
          <a:stretch/>
        </p:blipFill>
        <p:spPr>
          <a:xfrm>
            <a:off x="0" y="-76200"/>
            <a:ext cx="16298779" cy="14859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170362" y="168708"/>
            <a:ext cx="100266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33E75"/>
                </a:solidFill>
                <a:latin typeface="Gotham Light" pitchFamily="50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28587" y="168708"/>
            <a:ext cx="33845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28587" y="751338"/>
            <a:ext cx="14068425" cy="1235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</p:spTree>
    <p:extLst>
      <p:ext uri="{BB962C8B-B14F-4D97-AF65-F5344CB8AC3E}">
        <p14:creationId xmlns:p14="http://schemas.microsoft.com/office/powerpoint/2010/main" val="216517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CAC93F-5377-894E-B99A-EE787C50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49550C2-3877-F546-9087-882F27D4F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4ED402F-4AEB-2548-BB25-E04B0020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E079C5C1-35B8-2A42-A5C0-7725E7BBA73D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B9EFEE-A454-AB49-8A04-C849B151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85DCFA-7A43-4746-9E55-76B3DF9D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864836F-77BF-5C4A-B00C-8BBD30BE4A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6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8AAA99-FB2A-0A40-A307-55A59C84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78C32BE-08F0-B749-91E1-80974872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E079C5C1-35B8-2A42-A5C0-7725E7BBA73D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2DD81C9-1D2A-644C-AD86-C856FD7D4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940E858-D89B-AF48-A02A-BC39E492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C864836F-77BF-5C4A-B00C-8BBD30BE4A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9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1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0" r="22502"/>
          <a:stretch/>
        </p:blipFill>
        <p:spPr>
          <a:xfrm>
            <a:off x="0" y="0"/>
            <a:ext cx="16298779" cy="106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4" r="22502"/>
          <a:stretch/>
        </p:blipFill>
        <p:spPr>
          <a:xfrm>
            <a:off x="0" y="-79483"/>
            <a:ext cx="16298779" cy="3646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70" r="22502"/>
          <a:stretch/>
        </p:blipFill>
        <p:spPr>
          <a:xfrm>
            <a:off x="0" y="3181255"/>
            <a:ext cx="16298779" cy="7262156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5132889" y="518633"/>
            <a:ext cx="100266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33E75"/>
                </a:solidFill>
                <a:latin typeface="Gotham Light" pitchFamily="50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321092" y="518633"/>
            <a:ext cx="3384550" cy="577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091114" y="5007864"/>
            <a:ext cx="14068425" cy="1235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otham Book" panose="02000604040000020004" pitchFamily="50" charset="0"/>
              </a:defRPr>
            </a:lvl1pPr>
          </a:lstStyle>
          <a:p>
            <a:pPr lvl="0"/>
            <a:r>
              <a:rPr lang="fr-FR" dirty="0"/>
              <a:t>Modifiez les </a:t>
            </a:r>
          </a:p>
        </p:txBody>
      </p:sp>
    </p:spTree>
    <p:extLst>
      <p:ext uri="{BB962C8B-B14F-4D97-AF65-F5344CB8AC3E}">
        <p14:creationId xmlns:p14="http://schemas.microsoft.com/office/powerpoint/2010/main" val="967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102" y="91440"/>
            <a:ext cx="1234440" cy="12344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239713" y="7809592"/>
            <a:ext cx="12753975" cy="1338943"/>
          </a:xfrm>
          <a:prstGeom prst="rect">
            <a:avLst/>
          </a:prstGeom>
          <a:solidFill>
            <a:srgbClr val="020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26517" y="7347099"/>
            <a:ext cx="5522686" cy="470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239713" y="6499385"/>
            <a:ext cx="4500729" cy="5759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20635"/>
                </a:solidFill>
                <a:latin typeface="Gotham"/>
              </a:defRPr>
            </a:lvl1pPr>
            <a:lvl2pPr>
              <a:defRPr>
                <a:solidFill>
                  <a:srgbClr val="020635"/>
                </a:solidFill>
              </a:defRPr>
            </a:lvl2pPr>
            <a:lvl3pPr>
              <a:defRPr>
                <a:solidFill>
                  <a:srgbClr val="020635"/>
                </a:solidFill>
              </a:defRPr>
            </a:lvl3pPr>
            <a:lvl4pPr>
              <a:defRPr>
                <a:solidFill>
                  <a:srgbClr val="020635"/>
                </a:solidFill>
              </a:defRPr>
            </a:lvl4pPr>
            <a:lvl5pPr>
              <a:defRPr>
                <a:solidFill>
                  <a:srgbClr val="020635"/>
                </a:solidFill>
              </a:defRPr>
            </a:lvl5pPr>
          </a:lstStyle>
          <a:p>
            <a:pPr lvl="0"/>
            <a:r>
              <a:rPr lang="fr-FR" dirty="0"/>
              <a:t>Modifiez les styles du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1" hasCustomPrompt="1"/>
          </p:nvPr>
        </p:nvSpPr>
        <p:spPr>
          <a:xfrm>
            <a:off x="239713" y="7818438"/>
            <a:ext cx="12753975" cy="132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Gotham"/>
              </a:defRPr>
            </a:lvl1pPr>
            <a:lvl2pPr marL="60958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Deuxième niveau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39713" y="7075886"/>
            <a:ext cx="12753975" cy="746572"/>
          </a:xfrm>
          <a:prstGeom prst="rect">
            <a:avLst/>
          </a:prstGeom>
          <a:solidFill>
            <a:srgbClr val="020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39713" y="7070044"/>
            <a:ext cx="12374602" cy="7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Gotham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642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1369149" y="736070"/>
            <a:ext cx="131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2D386D"/>
                </a:solidFill>
                <a:latin typeface="Gotham"/>
              </a:rPr>
              <a:t>CONSEIL</a:t>
            </a:r>
            <a:r>
              <a:rPr lang="fr-FR" sz="1800" b="1" baseline="0" dirty="0">
                <a:solidFill>
                  <a:srgbClr val="2D386D"/>
                </a:solidFill>
                <a:latin typeface="Gotham"/>
              </a:rPr>
              <a:t> MUNICIPAL - 29 mai 2020</a:t>
            </a:r>
            <a:endParaRPr lang="fr-FR" sz="1800" b="1" dirty="0">
              <a:solidFill>
                <a:srgbClr val="2D386D"/>
              </a:solidFill>
              <a:latin typeface="Gotham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C92EA5-A43E-7844-8026-ED32DD5299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969" y="1746877"/>
            <a:ext cx="5558503" cy="76707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A7EBBF19-2785-5847-BFDA-184B98A09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7122" y="2654619"/>
            <a:ext cx="12454196" cy="3997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D386D"/>
                </a:solidFill>
              </a:defRPr>
            </a:lvl1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92" y="6564632"/>
            <a:ext cx="2187256" cy="218725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31825" y="8348663"/>
            <a:ext cx="1905000" cy="403225"/>
          </a:xfrm>
          <a:prstGeom prst="rect">
            <a:avLst/>
          </a:prstGeom>
          <a:solidFill>
            <a:srgbClr val="2D386D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493214" y="1127968"/>
            <a:ext cx="4890135" cy="348438"/>
          </a:xfrm>
          <a:prstGeom prst="rect">
            <a:avLst/>
          </a:prstGeom>
          <a:solidFill>
            <a:srgbClr val="01A3E0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996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gauch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xmlns="" id="{DA24A036-12DB-0E4E-8A68-687875110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825" y="1705220"/>
            <a:ext cx="7258756" cy="61447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9560C960-3867-6A43-A9B4-A8A524CC2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0711" y="1705220"/>
            <a:ext cx="6314396" cy="33496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otham"/>
              </a:defRPr>
            </a:lvl1pPr>
            <a:lvl2pPr algn="l">
              <a:defRPr>
                <a:latin typeface="Gotham"/>
              </a:defRPr>
            </a:lvl2pPr>
            <a:lvl3pPr algn="l">
              <a:defRPr>
                <a:latin typeface="Gotham"/>
              </a:defRPr>
            </a:lvl3pPr>
            <a:lvl4pPr algn="l">
              <a:defRPr>
                <a:latin typeface="Gotham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547" y="6667059"/>
            <a:ext cx="2187256" cy="2187256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1369149" y="736070"/>
            <a:ext cx="131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2D386D"/>
                </a:solidFill>
                <a:latin typeface="Gotham"/>
              </a:rPr>
              <a:t>CONSEIL</a:t>
            </a:r>
            <a:r>
              <a:rPr lang="fr-FR" sz="1800" b="1" baseline="0" dirty="0">
                <a:solidFill>
                  <a:srgbClr val="2D386D"/>
                </a:solidFill>
                <a:latin typeface="Gotham"/>
              </a:rPr>
              <a:t> MUNICIPAL - 29 mai 2020</a:t>
            </a:r>
            <a:endParaRPr lang="fr-FR" sz="1800" b="1" dirty="0">
              <a:solidFill>
                <a:srgbClr val="2D386D"/>
              </a:solidFill>
              <a:latin typeface="Gotham"/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31825" y="8348663"/>
            <a:ext cx="1905000" cy="403225"/>
          </a:xfrm>
          <a:prstGeom prst="rect">
            <a:avLst/>
          </a:prstGeom>
          <a:solidFill>
            <a:srgbClr val="2D386D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493214" y="1127968"/>
            <a:ext cx="4890135" cy="348438"/>
          </a:xfrm>
          <a:prstGeom prst="rect">
            <a:avLst/>
          </a:prstGeom>
          <a:solidFill>
            <a:srgbClr val="01A3E0"/>
          </a:solidFill>
        </p:spPr>
        <p:txBody>
          <a:bodyPr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770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9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4" r:id="rId3"/>
    <p:sldLayoutId id="2147483752" r:id="rId4"/>
    <p:sldLayoutId id="2147483753" r:id="rId5"/>
    <p:sldLayoutId id="2147483733" r:id="rId6"/>
    <p:sldLayoutId id="2147483731" r:id="rId7"/>
    <p:sldLayoutId id="2147483729" r:id="rId8"/>
    <p:sldLayoutId id="2147483724" r:id="rId9"/>
    <p:sldLayoutId id="2147483728" r:id="rId10"/>
    <p:sldLayoutId id="2147483685" r:id="rId11"/>
    <p:sldLayoutId id="2147483700" r:id="rId12"/>
    <p:sldLayoutId id="2147483725" r:id="rId13"/>
    <p:sldLayoutId id="2147483726" r:id="rId14"/>
    <p:sldLayoutId id="2147483727" r:id="rId15"/>
    <p:sldLayoutId id="2147483702" r:id="rId16"/>
    <p:sldLayoutId id="2147483691" r:id="rId1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548" userDrawn="1">
          <p15:clr>
            <a:srgbClr val="5ACBF0"/>
          </p15:clr>
        </p15:guide>
        <p15:guide id="4" pos="9692" userDrawn="1">
          <p15:clr>
            <a:srgbClr val="5ACBF0"/>
          </p15:clr>
        </p15:guide>
        <p15:guide id="5" orient="horz" pos="308" userDrawn="1">
          <p15:clr>
            <a:srgbClr val="5ACBF0"/>
          </p15:clr>
        </p15:guide>
        <p15:guide id="6" orient="horz" pos="5452" userDrawn="1">
          <p15:clr>
            <a:srgbClr val="5ACBF0"/>
          </p15:clr>
        </p15:guide>
        <p15:guide id="7" orient="horz" pos="2022" userDrawn="1">
          <p15:clr>
            <a:srgbClr val="9FCC3B"/>
          </p15:clr>
        </p15:guide>
        <p15:guide id="8" orient="horz" pos="3738" userDrawn="1">
          <p15:clr>
            <a:srgbClr val="9FCC3B"/>
          </p15:clr>
        </p15:guide>
        <p15:guide id="9" pos="3595" userDrawn="1">
          <p15:clr>
            <a:srgbClr val="9FCC3B"/>
          </p15:clr>
        </p15:guide>
        <p15:guide id="10" pos="6645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50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55" r:id="rId5"/>
    <p:sldLayoutId id="2147483757" r:id="rId6"/>
    <p:sldLayoutId id="2147483754" r:id="rId7"/>
    <p:sldLayoutId id="2147483764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548">
          <p15:clr>
            <a:srgbClr val="5ACBF0"/>
          </p15:clr>
        </p15:guide>
        <p15:guide id="4" pos="9692">
          <p15:clr>
            <a:srgbClr val="5ACBF0"/>
          </p15:clr>
        </p15:guide>
        <p15:guide id="5" orient="horz" pos="308">
          <p15:clr>
            <a:srgbClr val="5ACBF0"/>
          </p15:clr>
        </p15:guide>
        <p15:guide id="6" orient="horz" pos="5452">
          <p15:clr>
            <a:srgbClr val="5ACBF0"/>
          </p15:clr>
        </p15:guide>
        <p15:guide id="7" orient="horz" pos="2022">
          <p15:clr>
            <a:srgbClr val="9FCC3B"/>
          </p15:clr>
        </p15:guide>
        <p15:guide id="8" orient="horz" pos="3738">
          <p15:clr>
            <a:srgbClr val="9FCC3B"/>
          </p15:clr>
        </p15:guide>
        <p15:guide id="9" pos="3595">
          <p15:clr>
            <a:srgbClr val="9FCC3B"/>
          </p15:clr>
        </p15:guide>
        <p15:guide id="10" pos="6645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64160" y="228600"/>
            <a:ext cx="15687040" cy="8915400"/>
            <a:chOff x="264160" y="228600"/>
            <a:chExt cx="15687040" cy="8915400"/>
          </a:xfrm>
        </p:grpSpPr>
        <p:sp>
          <p:nvSpPr>
            <p:cNvPr id="2" name="Titre 1"/>
            <p:cNvSpPr txBox="1">
              <a:spLocks/>
            </p:cNvSpPr>
            <p:nvPr/>
          </p:nvSpPr>
          <p:spPr>
            <a:xfrm>
              <a:off x="264160" y="2843302"/>
              <a:ext cx="15687040" cy="7670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121917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9600" b="1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Futura Medium"/>
                  <a:ea typeface="Verdana" panose="020B0604030504040204" pitchFamily="34" charset="0"/>
                </a:rPr>
                <a:t>Conseil municipal</a:t>
              </a:r>
              <a:r>
                <a:rPr lang="fr-FR" sz="96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Futura Medium"/>
                  <a:ea typeface="Verdana" panose="020B0604030504040204" pitchFamily="34" charset="0"/>
                </a:rPr>
                <a:t/>
              </a:r>
              <a:br>
                <a:rPr lang="fr-FR" sz="96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Futura Medium"/>
                  <a:ea typeface="Verdana" panose="020B0604030504040204" pitchFamily="34" charset="0"/>
                </a:rPr>
              </a:br>
              <a:r>
                <a:rPr lang="fr-FR" sz="6600" dirty="0" smtClean="0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Futura Medium"/>
                  <a:ea typeface="Verdana" panose="020B0604030504040204" pitchFamily="34" charset="0"/>
                </a:rPr>
                <a:t>- 25 mars 2022 -</a:t>
              </a:r>
              <a:endParaRPr lang="fr-FR" sz="96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utura Medium"/>
                <a:ea typeface="Verdana" panose="020B0604030504040204" pitchFamily="34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880" y="5486400"/>
              <a:ext cx="3657600" cy="3657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64160" y="228600"/>
              <a:ext cx="2402840" cy="2076450"/>
            </a:xfrm>
            <a:prstGeom prst="rect">
              <a:avLst/>
            </a:prstGeom>
            <a:solidFill>
              <a:srgbClr val="22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886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DAB56FE-231A-4901-9D32-01C6E2F0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5887"/>
            <a:ext cx="16255999" cy="1289481"/>
          </a:xfrm>
        </p:spPr>
        <p:txBody>
          <a:bodyPr/>
          <a:lstStyle/>
          <a:p>
            <a:pPr algn="ctr"/>
            <a:r>
              <a:rPr lang="fr-FR" sz="5800" b="1" dirty="0">
                <a:latin typeface="Arial Nova" panose="020B0504020202020204" pitchFamily="34" charset="0"/>
              </a:rPr>
              <a:t>Devenez acteur de votre territoire !!!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F798210-8006-4E89-A60C-866CE39D7541}"/>
              </a:ext>
            </a:extLst>
          </p:cNvPr>
          <p:cNvSpPr txBox="1"/>
          <p:nvPr/>
        </p:nvSpPr>
        <p:spPr>
          <a:xfrm>
            <a:off x="3701286" y="3613814"/>
            <a:ext cx="8399864" cy="3785652"/>
          </a:xfrm>
          <a:prstGeom prst="rect">
            <a:avLst/>
          </a:prstGeom>
          <a:noFill/>
          <a:ln w="38100">
            <a:solidFill>
              <a:srgbClr val="417B0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Proposez votre </a:t>
            </a:r>
            <a:r>
              <a:rPr lang="fr-FR" sz="3200" b="1" dirty="0" smtClean="0"/>
              <a:t>candidature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Sur le site internet : </a:t>
            </a:r>
            <a:r>
              <a:rPr lang="fr-FR" sz="4800" b="1" dirty="0" smtClean="0">
                <a:solidFill>
                  <a:srgbClr val="FF0000"/>
                </a:solidFill>
              </a:rPr>
              <a:t>cese-sna.fr</a:t>
            </a:r>
          </a:p>
          <a:p>
            <a:pPr algn="ctr"/>
            <a:endParaRPr lang="fr-FR" sz="3200" b="1" dirty="0">
              <a:solidFill>
                <a:srgbClr val="FF0000"/>
              </a:solidFill>
            </a:endParaRPr>
          </a:p>
          <a:p>
            <a:pPr algn="ctr"/>
            <a:r>
              <a:rPr lang="fr-FR" sz="3200" b="1" dirty="0"/>
              <a:t>Lors de votre participation aux réunions du </a:t>
            </a:r>
            <a:r>
              <a:rPr lang="fr-FR" sz="3200" b="1" dirty="0" smtClean="0"/>
              <a:t>CESE</a:t>
            </a:r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Par l’intermédiaire d’un membre du CESE-SNA</a:t>
            </a:r>
            <a:endParaRPr lang="fr-FR" sz="2133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40304" y="6614771"/>
            <a:ext cx="1351129" cy="0"/>
          </a:xfrm>
          <a:prstGeom prst="line">
            <a:avLst/>
          </a:prstGeom>
          <a:ln w="28575">
            <a:solidFill>
              <a:srgbClr val="417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440304" y="5625156"/>
            <a:ext cx="1351129" cy="0"/>
          </a:xfrm>
          <a:prstGeom prst="line">
            <a:avLst/>
          </a:prstGeom>
          <a:ln w="28575">
            <a:solidFill>
              <a:srgbClr val="417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 à 5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11917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Cœur de Ville 2020-2026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/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</a:t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Attribution de subventions au </a:t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titre du Plan façades  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" b="21522"/>
          <a:stretch/>
        </p:blipFill>
        <p:spPr>
          <a:xfrm rot="603847">
            <a:off x="3872621" y="-914059"/>
            <a:ext cx="8653583" cy="10927919"/>
          </a:xfrm>
          <a:prstGeom prst="parallelogram">
            <a:avLst>
              <a:gd name="adj" fmla="val 35878"/>
            </a:avLst>
          </a:prstGeom>
          <a:ln w="38100">
            <a:noFill/>
          </a:ln>
        </p:spPr>
      </p:pic>
      <p:grpSp>
        <p:nvGrpSpPr>
          <p:cNvPr id="3" name="Groupe 2"/>
          <p:cNvGrpSpPr/>
          <p:nvPr/>
        </p:nvGrpSpPr>
        <p:grpSpPr>
          <a:xfrm>
            <a:off x="397185" y="2107690"/>
            <a:ext cx="5815569" cy="2529237"/>
            <a:chOff x="213386" y="402145"/>
            <a:chExt cx="5815569" cy="2529237"/>
          </a:xfrm>
        </p:grpSpPr>
        <p:sp>
          <p:nvSpPr>
            <p:cNvPr id="4" name="Rectangle 3"/>
            <p:cNvSpPr/>
            <p:nvPr/>
          </p:nvSpPr>
          <p:spPr>
            <a:xfrm>
              <a:off x="213386" y="2161941"/>
              <a:ext cx="294664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4400" dirty="0" smtClean="0">
                  <a:latin typeface="Futura Medium"/>
                  <a:ea typeface="Verdana" panose="020B0604030504040204" pitchFamily="34" charset="0"/>
                </a:rPr>
                <a:t>aujourd’hui</a:t>
              </a:r>
              <a:endParaRPr lang="fr-FR" sz="5400" dirty="0">
                <a:latin typeface="Futura Medium"/>
                <a:ea typeface="Verdana" panose="020B060403050404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386" y="1529694"/>
              <a:ext cx="4076757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sz="4400" dirty="0">
                  <a:latin typeface="Futura Medium"/>
                  <a:ea typeface="Verdana" panose="020B0604030504040204" pitchFamily="34" charset="0"/>
                </a:rPr>
                <a:t>alloués jusqu’à </a:t>
              </a:r>
              <a:endParaRPr lang="fr-FR" sz="4400" dirty="0">
                <a:latin typeface="Futura Medium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86" y="402145"/>
              <a:ext cx="581556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b="1" dirty="0" smtClean="0">
                  <a:latin typeface="Futura Medium"/>
                  <a:ea typeface="Verdana" panose="020B0604030504040204" pitchFamily="34" charset="0"/>
                </a:rPr>
                <a:t>250 362 €</a:t>
              </a:r>
              <a:endParaRPr lang="fr-FR" sz="4000" dirty="0">
                <a:latin typeface="Futura Medium"/>
                <a:ea typeface="Verdana" panose="020B0604030504040204" pitchFamily="34" charset="0"/>
              </a:endParaRPr>
            </a:p>
          </p:txBody>
        </p:sp>
      </p:grpSp>
      <p:sp>
        <p:nvSpPr>
          <p:cNvPr id="7" name="Espace réservé du texte 3"/>
          <p:cNvSpPr txBox="1">
            <a:spLocks/>
          </p:cNvSpPr>
          <p:nvPr/>
        </p:nvSpPr>
        <p:spPr>
          <a:xfrm>
            <a:off x="11880501" y="3423741"/>
            <a:ext cx="3709100" cy="2269222"/>
          </a:xfrm>
          <a:prstGeom prst="rect">
            <a:avLst/>
          </a:prstGeom>
          <a:noFill/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200" dirty="0">
                <a:latin typeface="Futura Medium"/>
                <a:ea typeface="Verdana" panose="020B0604030504040204" pitchFamily="34" charset="0"/>
              </a:rPr>
              <a:t>Attribution </a:t>
            </a: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de</a:t>
            </a:r>
            <a:br>
              <a:rPr lang="fr-FR" sz="32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5 NOUVELLES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subventions</a:t>
            </a:r>
            <a:endParaRPr lang="fr-FR" sz="3200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3600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1459" y="6089729"/>
            <a:ext cx="396094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171 </a:t>
            </a:r>
            <a:r>
              <a:rPr lang="fr-FR" sz="4000" b="1" dirty="0">
                <a:latin typeface="Futura Medium"/>
                <a:ea typeface="Verdana" panose="020B0604030504040204" pitchFamily="34" charset="0"/>
              </a:rPr>
              <a:t>façades</a:t>
            </a:r>
            <a:r>
              <a:rPr lang="fr-FR" sz="4000" dirty="0">
                <a:latin typeface="Futura Medium"/>
                <a:ea typeface="Verdana" panose="020B0604030504040204" pitchFamily="34" charset="0"/>
              </a:rPr>
              <a:t> </a:t>
            </a: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déjà rénovées </a:t>
            </a:r>
            <a:br>
              <a:rPr lang="fr-FR" sz="32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en </a:t>
            </a:r>
            <a:r>
              <a:rPr lang="fr-FR" sz="3200" dirty="0">
                <a:latin typeface="Futura Medium"/>
                <a:ea typeface="Verdana" panose="020B0604030504040204" pitchFamily="34" charset="0"/>
              </a:rPr>
              <a:t>centre-ville</a:t>
            </a:r>
          </a:p>
        </p:txBody>
      </p:sp>
    </p:spTree>
    <p:extLst>
      <p:ext uri="{BB962C8B-B14F-4D97-AF65-F5344CB8AC3E}">
        <p14:creationId xmlns:p14="http://schemas.microsoft.com/office/powerpoint/2010/main" val="10927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n°6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11917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SIEGE 27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</a:t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Programme d’enfouissement de réseaux 2022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78294" y="2044155"/>
            <a:ext cx="5033750" cy="3083488"/>
            <a:chOff x="213386" y="394757"/>
            <a:chExt cx="5033750" cy="3083488"/>
          </a:xfrm>
        </p:grpSpPr>
        <p:sp>
          <p:nvSpPr>
            <p:cNvPr id="3" name="Rectangle 2"/>
            <p:cNvSpPr/>
            <p:nvPr/>
          </p:nvSpPr>
          <p:spPr>
            <a:xfrm>
              <a:off x="213386" y="1539253"/>
              <a:ext cx="5033750" cy="19389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fr-FR" sz="4000" dirty="0">
                  <a:latin typeface="Futura Medium"/>
                  <a:ea typeface="Verdana" panose="020B0604030504040204" pitchFamily="34" charset="0"/>
                </a:rPr>
                <a:t>d</a:t>
              </a:r>
              <a:r>
                <a:rPr lang="fr-FR" sz="4000" dirty="0" smtClean="0">
                  <a:latin typeface="Futura Medium"/>
                  <a:ea typeface="Verdana" panose="020B0604030504040204" pitchFamily="34" charset="0"/>
                </a:rPr>
                <a:t>u montant HT des</a:t>
              </a:r>
              <a:br>
                <a:rPr lang="fr-FR" sz="4000" dirty="0" smtClean="0">
                  <a:latin typeface="Futura Medium"/>
                  <a:ea typeface="Verdana" panose="020B0604030504040204" pitchFamily="34" charset="0"/>
                </a:rPr>
              </a:br>
              <a:r>
                <a:rPr lang="fr-FR" sz="4000" dirty="0" smtClean="0">
                  <a:latin typeface="Futura Medium"/>
                  <a:ea typeface="Verdana" panose="020B0604030504040204" pitchFamily="34" charset="0"/>
                </a:rPr>
                <a:t>travaux sont financés</a:t>
              </a:r>
              <a:br>
                <a:rPr lang="fr-FR" sz="4000" dirty="0" smtClean="0">
                  <a:latin typeface="Futura Medium"/>
                  <a:ea typeface="Verdana" panose="020B0604030504040204" pitchFamily="34" charset="0"/>
                </a:rPr>
              </a:br>
              <a:r>
                <a:rPr lang="fr-FR" sz="4000" dirty="0" smtClean="0">
                  <a:latin typeface="Futura Medium"/>
                  <a:ea typeface="Verdana" panose="020B0604030504040204" pitchFamily="34" charset="0"/>
                </a:rPr>
                <a:t>par la ville</a:t>
              </a:r>
              <a:endParaRPr lang="fr-FR" sz="4000" dirty="0">
                <a:latin typeface="Futura Medium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33190" y="394757"/>
              <a:ext cx="2394141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b="1" dirty="0" smtClean="0">
                  <a:latin typeface="Futura Medium"/>
                  <a:ea typeface="Verdana" panose="020B0604030504040204" pitchFamily="34" charset="0"/>
                </a:rPr>
                <a:t>75%</a:t>
              </a:r>
              <a:endParaRPr lang="fr-FR" sz="4000" dirty="0">
                <a:latin typeface="Futura Medium"/>
                <a:ea typeface="Verdana" panose="020B0604030504040204" pitchFamily="34" charset="0"/>
              </a:endParaRPr>
            </a:p>
          </p:txBody>
        </p:sp>
      </p:grpSp>
      <p:sp>
        <p:nvSpPr>
          <p:cNvPr id="5" name="Espace réservé du texte 3"/>
          <p:cNvSpPr txBox="1">
            <a:spLocks/>
          </p:cNvSpPr>
          <p:nvPr/>
        </p:nvSpPr>
        <p:spPr>
          <a:xfrm>
            <a:off x="10871468" y="5567078"/>
            <a:ext cx="5170080" cy="1119338"/>
          </a:xfrm>
          <a:prstGeom prst="rect">
            <a:avLst/>
          </a:prstGeom>
          <a:noFill/>
        </p:spPr>
        <p:txBody>
          <a:bodyPr numCol="1"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Enfouissements </a:t>
            </a:r>
            <a:br>
              <a:rPr lang="fr-FR" sz="32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200" dirty="0" smtClean="0">
                <a:latin typeface="Futura Medium"/>
                <a:ea typeface="Verdana" panose="020B0604030504040204" pitchFamily="34" charset="0"/>
              </a:rPr>
              <a:t>des réseaux aériens à venir</a:t>
            </a:r>
            <a:endParaRPr lang="fr-FR" sz="3600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71468" y="6686416"/>
            <a:ext cx="4566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Avenue de Paris</a:t>
            </a:r>
          </a:p>
          <a:p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Rue des Auges</a:t>
            </a:r>
            <a:endParaRPr lang="fr-FR" sz="3200" dirty="0">
              <a:latin typeface="Futura Medium"/>
              <a:ea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449" y="0"/>
            <a:ext cx="10507059" cy="9144000"/>
          </a:xfrm>
          <a:prstGeom prst="parallelogram">
            <a:avLst>
              <a:gd name="adj" fmla="val 51166"/>
            </a:avLst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9118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n°7 et 8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11917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Convention de servitude entre ENEDIS et la Ville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Place de Paris</a:t>
            </a: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&amp;</a:t>
            </a:r>
            <a:b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Rue Germaine </a:t>
            </a:r>
            <a:r>
              <a:rPr lang="fr-FR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Tillon</a:t>
            </a: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5282670" y="-65314"/>
            <a:ext cx="10973330" cy="9209314"/>
            <a:chOff x="5282670" y="-65314"/>
            <a:chExt cx="10973330" cy="920931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5282670" y="-65314"/>
              <a:ext cx="4966798" cy="9209314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 userDrawn="1"/>
          </p:nvGrpSpPr>
          <p:grpSpPr>
            <a:xfrm>
              <a:off x="6332883" y="-2"/>
              <a:ext cx="9923117" cy="9144002"/>
              <a:chOff x="6332883" y="-2"/>
              <a:chExt cx="9923117" cy="9144002"/>
            </a:xfrm>
          </p:grpSpPr>
          <p:sp>
            <p:nvSpPr>
              <p:cNvPr id="9" name="Rectangle 8"/>
              <p:cNvSpPr/>
              <p:nvPr userDrawn="1"/>
            </p:nvSpPr>
            <p:spPr>
              <a:xfrm rot="10800000" flipV="1">
                <a:off x="11472530" y="0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Triangle isocèle 9"/>
              <p:cNvSpPr/>
              <p:nvPr userDrawn="1"/>
            </p:nvSpPr>
            <p:spPr>
              <a:xfrm rot="10800000" flipV="1">
                <a:off x="6332883" y="-2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/>
          <a:stretch/>
        </p:blipFill>
        <p:spPr>
          <a:xfrm>
            <a:off x="857250" y="-272512"/>
            <a:ext cx="11480455" cy="9623709"/>
          </a:xfrm>
          <a:prstGeom prst="parallelogram">
            <a:avLst>
              <a:gd name="adj" fmla="val 62800"/>
            </a:avLst>
          </a:prstGeom>
        </p:spPr>
      </p:pic>
      <p:grpSp>
        <p:nvGrpSpPr>
          <p:cNvPr id="15" name="Groupe 14"/>
          <p:cNvGrpSpPr/>
          <p:nvPr/>
        </p:nvGrpSpPr>
        <p:grpSpPr>
          <a:xfrm>
            <a:off x="4749225" y="-65314"/>
            <a:ext cx="10973330" cy="9209314"/>
            <a:chOff x="5282670" y="-65314"/>
            <a:chExt cx="10973330" cy="9209314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5282670" y="-65314"/>
              <a:ext cx="4966798" cy="9209314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 userDrawn="1"/>
          </p:nvGrpSpPr>
          <p:grpSpPr>
            <a:xfrm>
              <a:off x="6332883" y="-2"/>
              <a:ext cx="9923117" cy="9144002"/>
              <a:chOff x="6332883" y="-2"/>
              <a:chExt cx="9923117" cy="9144002"/>
            </a:xfrm>
          </p:grpSpPr>
          <p:sp>
            <p:nvSpPr>
              <p:cNvPr id="18" name="Rectangle 17"/>
              <p:cNvSpPr/>
              <p:nvPr userDrawn="1"/>
            </p:nvSpPr>
            <p:spPr>
              <a:xfrm rot="10800000" flipV="1">
                <a:off x="11472530" y="0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Triangle isocèle 18"/>
              <p:cNvSpPr/>
              <p:nvPr userDrawn="1"/>
            </p:nvSpPr>
            <p:spPr>
              <a:xfrm rot="10800000" flipV="1">
                <a:off x="6332883" y="-2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Espace réservé du texte 2"/>
          <p:cNvSpPr txBox="1">
            <a:spLocks/>
          </p:cNvSpPr>
          <p:nvPr/>
        </p:nvSpPr>
        <p:spPr>
          <a:xfrm>
            <a:off x="240105" y="2739347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n°9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9716023" y="352039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Site papeterie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endParaRPr lang="fr-FR" sz="4000" b="1" dirty="0" smtClean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Signature d’une nouvelle promesse de vente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14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n°10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384632" y="3588710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Création d’une chambre funéraire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65 Avenue de Paris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Avis avant autorisation préfectorale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n°11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384632" y="3588710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Avis sur le projet d’arrêté préfectoral relatif au suivi à long terme de l’ancienne zone de stockage des déchets</a:t>
            </a:r>
          </a:p>
        </p:txBody>
      </p:sp>
    </p:spTree>
    <p:extLst>
      <p:ext uri="{BB962C8B-B14F-4D97-AF65-F5344CB8AC3E}">
        <p14:creationId xmlns:p14="http://schemas.microsoft.com/office/powerpoint/2010/main" val="13368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n°12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384632" y="3588710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Avis sur le projet d’arrêté préfectoral instituant des servitudes d’utilité publique sur l’ancienne zone de stockage des déchets</a:t>
            </a:r>
          </a:p>
        </p:txBody>
      </p:sp>
    </p:spTree>
    <p:extLst>
      <p:ext uri="{BB962C8B-B14F-4D97-AF65-F5344CB8AC3E}">
        <p14:creationId xmlns:p14="http://schemas.microsoft.com/office/powerpoint/2010/main" val="9020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004E2E8-6C73-49B9-B252-F7F792212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09" y="2167467"/>
            <a:ext cx="9510625" cy="3533211"/>
          </a:xfrm>
        </p:spPr>
        <p:txBody>
          <a:bodyPr anchor="ctr">
            <a:normAutofit/>
          </a:bodyPr>
          <a:lstStyle/>
          <a:p>
            <a:r>
              <a:rPr lang="fr-FR" sz="5867" b="1" dirty="0">
                <a:latin typeface="Arial Nova Cond Light" panose="020B0306020202020204" pitchFamily="34" charset="0"/>
              </a:rPr>
              <a:t>Le Conseil Économique Social et Environnemental de SNA</a:t>
            </a:r>
          </a:p>
        </p:txBody>
      </p:sp>
      <p:pic>
        <p:nvPicPr>
          <p:cNvPr id="37" name="Image 36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ED9D040A-C60A-4280-883F-CBB9402E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514" y="418000"/>
            <a:ext cx="6998681" cy="82580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B1ED585-D5B6-4C2F-95FF-79CF5C48C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09" y="5493495"/>
            <a:ext cx="8621823" cy="4143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895" y="6219470"/>
            <a:ext cx="2286319" cy="2324424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xmlns="" id="{B485069D-0A5D-8341-A3EF-8803B5E8E431}"/>
              </a:ext>
            </a:extLst>
          </p:cNvPr>
          <p:cNvSpPr txBox="1">
            <a:spLocks/>
          </p:cNvSpPr>
          <p:nvPr/>
        </p:nvSpPr>
        <p:spPr>
          <a:xfrm>
            <a:off x="511742" y="1610115"/>
            <a:ext cx="9510625" cy="113788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867" b="1" dirty="0">
                <a:latin typeface="Arial Nova Cond Light" panose="020B0306020202020204" pitchFamily="34" charset="0"/>
              </a:rPr>
              <a:t>CESE-SNA</a:t>
            </a:r>
          </a:p>
        </p:txBody>
      </p:sp>
    </p:spTree>
    <p:extLst>
      <p:ext uri="{BB962C8B-B14F-4D97-AF65-F5344CB8AC3E}">
        <p14:creationId xmlns:p14="http://schemas.microsoft.com/office/powerpoint/2010/main" val="42842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n°13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9111917" y="3477403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Constitution d’un groupement de commandes pour les besoins communes relatifs à la fourniture de matériels et matériaux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n°14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9111917" y="3477403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Commission consultative des Services Public Locaux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Rapport d’activités 2021 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DÉVELOPPEMENT URBAIN, </a:t>
            </a:r>
            <a:b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CADRE DE VIE ET COMMANDE PUBLIQUE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n°15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9111917" y="3477403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Foire et marchés d’approvisionnement</a:t>
            </a: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Délibération sur le principe de recours à une concession de service public 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n°16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821739" y="4700722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Tableau des effectifs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n°17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36625" y="3987036"/>
            <a:ext cx="659867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Création d’un Comité Social Territorial commun entre la ville et le CCAS suite aux élections professionnelles 2022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n°18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36625" y="3987036"/>
            <a:ext cx="7247563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Comité Social Territorial 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Fixation du nombre de représentants du personnel 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et du paritarisme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n°19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36625" y="4098247"/>
            <a:ext cx="7247563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Mise à disposition d’un agent d’entretien communautaire auprès de la Ville 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5" b="2440"/>
          <a:stretch/>
        </p:blipFill>
        <p:spPr>
          <a:xfrm rot="506530">
            <a:off x="1972276" y="-917182"/>
            <a:ext cx="9148273" cy="10823875"/>
          </a:xfrm>
          <a:prstGeom prst="parallelogram">
            <a:avLst>
              <a:gd name="adj" fmla="val 43788"/>
            </a:avLst>
          </a:prstGeom>
          <a:ln>
            <a:noFill/>
          </a:ln>
        </p:spPr>
      </p:pic>
      <p:grpSp>
        <p:nvGrpSpPr>
          <p:cNvPr id="6" name="Groupe 5"/>
          <p:cNvGrpSpPr/>
          <p:nvPr/>
        </p:nvGrpSpPr>
        <p:grpSpPr>
          <a:xfrm>
            <a:off x="5282670" y="-65314"/>
            <a:ext cx="10973330" cy="9209314"/>
            <a:chOff x="5282670" y="-65314"/>
            <a:chExt cx="10973330" cy="9209314"/>
          </a:xfrm>
        </p:grpSpPr>
        <p:pic>
          <p:nvPicPr>
            <p:cNvPr id="7" name="Image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5282670" y="-65314"/>
              <a:ext cx="4966798" cy="9209314"/>
            </a:xfrm>
            <a:prstGeom prst="rect">
              <a:avLst/>
            </a:prstGeom>
          </p:spPr>
        </p:pic>
        <p:grpSp>
          <p:nvGrpSpPr>
            <p:cNvPr id="8" name="Groupe 7"/>
            <p:cNvGrpSpPr/>
            <p:nvPr userDrawn="1"/>
          </p:nvGrpSpPr>
          <p:grpSpPr>
            <a:xfrm>
              <a:off x="6332883" y="-2"/>
              <a:ext cx="9923117" cy="9144002"/>
              <a:chOff x="6332883" y="-2"/>
              <a:chExt cx="9923117" cy="9144002"/>
            </a:xfrm>
          </p:grpSpPr>
          <p:sp>
            <p:nvSpPr>
              <p:cNvPr id="9" name="Rectangle 8"/>
              <p:cNvSpPr/>
              <p:nvPr userDrawn="1"/>
            </p:nvSpPr>
            <p:spPr>
              <a:xfrm rot="10800000" flipV="1">
                <a:off x="11472530" y="0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Triangle isocèle 9"/>
              <p:cNvSpPr/>
              <p:nvPr userDrawn="1"/>
            </p:nvSpPr>
            <p:spPr>
              <a:xfrm rot="10800000" flipV="1">
                <a:off x="6332883" y="-2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Espace réservé du texte 2"/>
          <p:cNvSpPr txBox="1">
            <a:spLocks/>
          </p:cNvSpPr>
          <p:nvPr/>
        </p:nvSpPr>
        <p:spPr>
          <a:xfrm>
            <a:off x="214406" y="3520397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n°20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9136625" y="4098247"/>
            <a:ext cx="7247563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Convention avec la ville de Saint-Marcel pour la mise à disposition des agents de la police municipale et de leurs équipements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n°21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297046" y="4222457"/>
            <a:ext cx="7247563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Débat sur la protection sociale complémentaire</a:t>
            </a:r>
            <a:endParaRPr lang="fr-FR" sz="4000" b="1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843055" y="323670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</a:t>
            </a:r>
            <a:r>
              <a:rPr lang="fr-FR" sz="5400" b="1" dirty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n°22, </a:t>
            </a: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23, 24 </a:t>
            </a:r>
            <a:r>
              <a:rPr lang="fr-FR" sz="5400" b="1" dirty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&amp; </a:t>
            </a: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25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9297046" y="3814553"/>
            <a:ext cx="6958954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Budgets annexes Portage de repas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Compte administratif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Compte de gestion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Affectation du résultats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Budget supplémentaire 2022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5" y="1592708"/>
            <a:ext cx="5131958" cy="1220012"/>
          </a:xfrm>
        </p:spPr>
        <p:txBody>
          <a:bodyPr vert="horz" lIns="121920" tIns="60960" rIns="121920" bIns="60960" rtlCol="0" anchor="b">
            <a:noAutofit/>
          </a:bodyPr>
          <a:lstStyle/>
          <a:p>
            <a:r>
              <a:rPr lang="en-US" sz="5400" b="1" dirty="0">
                <a:latin typeface="Arial Nova Cond" panose="020B0506020202020204" pitchFamily="34" charset="0"/>
              </a:rPr>
              <a:t>CESE-CAPE</a:t>
            </a:r>
            <a:br>
              <a:rPr lang="en-US" sz="5400" b="1" dirty="0">
                <a:latin typeface="Arial Nova Cond" panose="020B0506020202020204" pitchFamily="34" charset="0"/>
              </a:rPr>
            </a:br>
            <a:r>
              <a:rPr lang="en-US" sz="3600" b="1" dirty="0">
                <a:latin typeface="Arial Nova Cond" panose="020B0506020202020204" pitchFamily="34" charset="0"/>
              </a:rPr>
              <a:t>2014 - </a:t>
            </a:r>
            <a:r>
              <a:rPr lang="en-US" sz="3600" b="1" dirty="0" smtClean="0">
                <a:latin typeface="Arial Nova Cond" panose="020B0506020202020204" pitchFamily="34" charset="0"/>
              </a:rPr>
              <a:t>2016</a:t>
            </a:r>
            <a:endParaRPr lang="en-US" sz="5400" b="1" dirty="0">
              <a:latin typeface="Arial Nova Cond" panose="020B0506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42B16DF-4330-4165-B552-58F114B09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8327">
            <a:off x="8541968" y="3642446"/>
            <a:ext cx="2918525" cy="4129509"/>
          </a:xfrm>
          <a:prstGeom prst="rect">
            <a:avLst/>
          </a:prstGeom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 txBox="1">
            <a:spLocks/>
          </p:cNvSpPr>
          <p:nvPr/>
        </p:nvSpPr>
        <p:spPr>
          <a:xfrm>
            <a:off x="9204919" y="1570860"/>
            <a:ext cx="4211621" cy="124186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Arial Nova Cond" panose="020B0506020202020204" pitchFamily="34" charset="0"/>
              </a:rPr>
              <a:t>CESE-SNA</a:t>
            </a:r>
            <a:br>
              <a:rPr lang="en-US" sz="5400" b="1" dirty="0" smtClean="0">
                <a:latin typeface="Arial Nova Cond" panose="020B0506020202020204" pitchFamily="34" charset="0"/>
              </a:rPr>
            </a:br>
            <a:r>
              <a:rPr lang="en-US" sz="3600" b="1" dirty="0" smtClean="0">
                <a:latin typeface="Arial Nova Cond" panose="020B0506020202020204" pitchFamily="34" charset="0"/>
              </a:rPr>
              <a:t>2017 - 2020</a:t>
            </a:r>
            <a:endParaRPr lang="en-US" sz="5400" b="1" dirty="0">
              <a:latin typeface="Arial Nova Cond" panose="020B0506020202020204" pitchFamily="34" charset="0"/>
            </a:endParaRP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 txBox="1">
            <a:spLocks/>
          </p:cNvSpPr>
          <p:nvPr/>
        </p:nvSpPr>
        <p:spPr>
          <a:xfrm>
            <a:off x="4500585" y="4486703"/>
            <a:ext cx="3532319" cy="1492254"/>
          </a:xfrm>
          <a:prstGeom prst="rect">
            <a:avLst/>
          </a:prstGeom>
          <a:solidFill>
            <a:srgbClr val="417B0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121920" tIns="60960" rIns="121920" bIns="6096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Arial Nova Cond" panose="020B0506020202020204" pitchFamily="34" charset="0"/>
              </a:rPr>
              <a:t>Un CESE </a:t>
            </a:r>
            <a:r>
              <a:rPr lang="en-US" sz="4800" b="1" dirty="0" err="1" smtClean="0">
                <a:solidFill>
                  <a:schemeClr val="bg1"/>
                </a:solidFill>
                <a:latin typeface="Arial Nova Cond" panose="020B0506020202020204" pitchFamily="34" charset="0"/>
              </a:rPr>
              <a:t>Producteur</a:t>
            </a:r>
            <a:endParaRPr lang="en-US" sz="48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7087616" y="2076909"/>
            <a:ext cx="1378424" cy="229762"/>
          </a:xfrm>
          <a:prstGeom prst="rightArrow">
            <a:avLst/>
          </a:prstGeom>
          <a:solidFill>
            <a:srgbClr val="417B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9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938305" y="32557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n°26, 27, 28, 29 </a:t>
            </a:r>
            <a:r>
              <a:rPr lang="fr-FR" sz="5400" b="1" dirty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&amp; </a:t>
            </a: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30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9297047" y="4222457"/>
            <a:ext cx="6958954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Budget Principal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Compte administratif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Compte de gestion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Affectation du résultats 2021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Budget supplémentaire 2022</a:t>
            </a:r>
            <a:r>
              <a:rPr lang="fr-FR" sz="40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4000" dirty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Admission en non-valeur</a:t>
            </a:r>
          </a:p>
        </p:txBody>
      </p:sp>
    </p:spTree>
    <p:extLst>
      <p:ext uri="{BB962C8B-B14F-4D97-AF65-F5344CB8AC3E}">
        <p14:creationId xmlns:p14="http://schemas.microsoft.com/office/powerpoint/2010/main" val="392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85" y="757047"/>
            <a:ext cx="6130523" cy="37398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 rot="505904">
            <a:off x="3449446" y="1188260"/>
            <a:ext cx="3995110" cy="96949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5700" b="1" dirty="0" smtClean="0">
                <a:solidFill>
                  <a:schemeClr val="tx2">
                    <a:lumMod val="25000"/>
                  </a:schemeClr>
                </a:solidFill>
                <a:latin typeface="Futura Medium"/>
              </a:rPr>
              <a:t>Un budget</a:t>
            </a:r>
            <a:endParaRPr lang="fr-FR" sz="5700" b="1" dirty="0">
              <a:solidFill>
                <a:schemeClr val="tx2">
                  <a:lumMod val="25000"/>
                </a:schemeClr>
              </a:solidFill>
              <a:latin typeface="Futura Medium"/>
            </a:endParaRPr>
          </a:p>
        </p:txBody>
      </p:sp>
      <p:sp>
        <p:nvSpPr>
          <p:cNvPr id="5" name="ZoneTexte 4"/>
          <p:cNvSpPr txBox="1"/>
          <p:nvPr/>
        </p:nvSpPr>
        <p:spPr>
          <a:xfrm rot="319374">
            <a:off x="3675550" y="2544478"/>
            <a:ext cx="590861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4300" b="1" dirty="0">
                <a:latin typeface="Futura Medium"/>
              </a:rPr>
              <a:t>s</a:t>
            </a:r>
            <a:r>
              <a:rPr lang="fr-FR" sz="4300" b="1" dirty="0" smtClean="0">
                <a:latin typeface="Futura Medium"/>
              </a:rPr>
              <a:t>upplémentaire pour</a:t>
            </a:r>
            <a:endParaRPr lang="fr-FR" sz="4300" b="1" dirty="0">
              <a:latin typeface="Futura Medium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34344" y="4227571"/>
            <a:ext cx="6580856" cy="1846659"/>
            <a:chOff x="6889485" y="4674555"/>
            <a:chExt cx="6485321" cy="1846659"/>
          </a:xfrm>
        </p:grpSpPr>
        <p:sp>
          <p:nvSpPr>
            <p:cNvPr id="3" name="ZoneTexte 2"/>
            <p:cNvSpPr txBox="1"/>
            <p:nvPr/>
          </p:nvSpPr>
          <p:spPr>
            <a:xfrm>
              <a:off x="7876297" y="4674555"/>
              <a:ext cx="5498509" cy="184665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3700" dirty="0" smtClean="0">
                  <a:latin typeface="Futura Medium"/>
                </a:rPr>
                <a:t>Réaliser les engagements de VMTM !</a:t>
              </a:r>
              <a:br>
                <a:rPr lang="fr-FR" sz="3700" dirty="0" smtClean="0">
                  <a:latin typeface="Futura Medium"/>
                </a:rPr>
              </a:br>
              <a:r>
                <a:rPr lang="fr-FR" sz="2000" b="1" dirty="0" smtClean="0">
                  <a:solidFill>
                    <a:srgbClr val="E8C12E"/>
                  </a:solidFill>
                  <a:latin typeface="Futura Medium"/>
                </a:rPr>
                <a:t>40 propositions sur 121 de VMTM réalisées ou en cours de réalisation</a:t>
              </a:r>
              <a:endParaRPr lang="fr-FR" sz="2000" b="1" dirty="0">
                <a:solidFill>
                  <a:srgbClr val="E8C12E"/>
                </a:solidFill>
                <a:latin typeface="Futura Medium"/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 rot="15325736">
              <a:off x="6890517" y="5170576"/>
              <a:ext cx="716231" cy="718295"/>
              <a:chOff x="6063719" y="4000116"/>
              <a:chExt cx="3851586" cy="3862688"/>
            </a:xfrm>
          </p:grpSpPr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6063719" y="4000116"/>
                <a:ext cx="3851586" cy="3862688"/>
              </a:xfrm>
              <a:prstGeom prst="rect">
                <a:avLst/>
              </a:prstGeom>
            </p:spPr>
          </p:pic>
          <p:sp>
            <p:nvSpPr>
              <p:cNvPr id="7" name="Ellipse 6"/>
              <p:cNvSpPr/>
              <p:nvPr/>
            </p:nvSpPr>
            <p:spPr>
              <a:xfrm>
                <a:off x="7478973" y="5323929"/>
                <a:ext cx="1037230" cy="1213471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734343" y="6710042"/>
            <a:ext cx="6380307" cy="1804185"/>
            <a:chOff x="6889485" y="5171608"/>
            <a:chExt cx="6380307" cy="1804185"/>
          </a:xfrm>
        </p:grpSpPr>
        <p:sp>
          <p:nvSpPr>
            <p:cNvPr id="11" name="ZoneTexte 10"/>
            <p:cNvSpPr txBox="1"/>
            <p:nvPr/>
          </p:nvSpPr>
          <p:spPr>
            <a:xfrm>
              <a:off x="7876298" y="5175300"/>
              <a:ext cx="5393494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700" dirty="0" smtClean="0">
                  <a:latin typeface="Futura Medium"/>
                </a:rPr>
                <a:t>Investir massivement pour amplifier l’attractivité</a:t>
              </a:r>
              <a:endParaRPr lang="fr-FR" sz="3700" dirty="0">
                <a:latin typeface="Futura Medium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 rot="15325736">
              <a:off x="6890517" y="5170576"/>
              <a:ext cx="716231" cy="718295"/>
              <a:chOff x="6063719" y="4000116"/>
              <a:chExt cx="3851586" cy="3862688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6063719" y="4000116"/>
                <a:ext cx="3851586" cy="3862688"/>
              </a:xfrm>
              <a:prstGeom prst="rect">
                <a:avLst/>
              </a:prstGeom>
            </p:spPr>
          </p:pic>
          <p:sp>
            <p:nvSpPr>
              <p:cNvPr id="14" name="Ellipse 13"/>
              <p:cNvSpPr/>
              <p:nvPr/>
            </p:nvSpPr>
            <p:spPr>
              <a:xfrm>
                <a:off x="7478973" y="5323929"/>
                <a:ext cx="1037230" cy="1213471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5" name="Groupe 14"/>
          <p:cNvGrpSpPr/>
          <p:nvPr/>
        </p:nvGrpSpPr>
        <p:grpSpPr>
          <a:xfrm>
            <a:off x="8213317" y="4685173"/>
            <a:ext cx="7768211" cy="1234798"/>
            <a:chOff x="6889485" y="5171608"/>
            <a:chExt cx="7768211" cy="1234798"/>
          </a:xfrm>
        </p:grpSpPr>
        <p:sp>
          <p:nvSpPr>
            <p:cNvPr id="16" name="ZoneTexte 15"/>
            <p:cNvSpPr txBox="1"/>
            <p:nvPr/>
          </p:nvSpPr>
          <p:spPr>
            <a:xfrm>
              <a:off x="7876297" y="5175300"/>
              <a:ext cx="67813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700" dirty="0" smtClean="0">
                  <a:latin typeface="Futura Medium"/>
                </a:rPr>
                <a:t>Améliorer le quotidien des habitants</a:t>
              </a:r>
              <a:endParaRPr lang="fr-FR" sz="3700" dirty="0">
                <a:latin typeface="Futura Medium"/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 rot="15325736">
              <a:off x="6890517" y="5170576"/>
              <a:ext cx="716231" cy="718295"/>
              <a:chOff x="6063719" y="4000116"/>
              <a:chExt cx="3851586" cy="3862688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6063719" y="4000116"/>
                <a:ext cx="3851586" cy="3862688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7478973" y="5323929"/>
                <a:ext cx="1037230" cy="1213471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0" name="Groupe 19"/>
          <p:cNvGrpSpPr/>
          <p:nvPr/>
        </p:nvGrpSpPr>
        <p:grpSpPr>
          <a:xfrm>
            <a:off x="8213317" y="6713734"/>
            <a:ext cx="7768211" cy="1234798"/>
            <a:chOff x="6889485" y="5171608"/>
            <a:chExt cx="7768211" cy="1234798"/>
          </a:xfrm>
        </p:grpSpPr>
        <p:sp>
          <p:nvSpPr>
            <p:cNvPr id="21" name="ZoneTexte 20"/>
            <p:cNvSpPr txBox="1"/>
            <p:nvPr/>
          </p:nvSpPr>
          <p:spPr>
            <a:xfrm>
              <a:off x="7876297" y="5175300"/>
              <a:ext cx="67813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700" dirty="0" smtClean="0">
                  <a:latin typeface="Futura Medium"/>
                </a:rPr>
                <a:t>Rester attentifs auprès des plus fragiles</a:t>
              </a:r>
              <a:endParaRPr lang="fr-FR" sz="3700" dirty="0">
                <a:latin typeface="Futura Medium"/>
              </a:endParaRPr>
            </a:p>
          </p:txBody>
        </p:sp>
        <p:grpSp>
          <p:nvGrpSpPr>
            <p:cNvPr id="22" name="Groupe 21"/>
            <p:cNvGrpSpPr/>
            <p:nvPr/>
          </p:nvGrpSpPr>
          <p:grpSpPr>
            <a:xfrm rot="15325736">
              <a:off x="6890517" y="5170576"/>
              <a:ext cx="716231" cy="718295"/>
              <a:chOff x="6063719" y="4000116"/>
              <a:chExt cx="3851586" cy="3862688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6063719" y="4000116"/>
                <a:ext cx="3851586" cy="3862688"/>
              </a:xfrm>
              <a:prstGeom prst="rect">
                <a:avLst/>
              </a:prstGeom>
            </p:spPr>
          </p:pic>
          <p:sp>
            <p:nvSpPr>
              <p:cNvPr id="24" name="Ellipse 23"/>
              <p:cNvSpPr/>
              <p:nvPr/>
            </p:nvSpPr>
            <p:spPr>
              <a:xfrm>
                <a:off x="7478973" y="5323929"/>
                <a:ext cx="1037230" cy="1213471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964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4014536" y="1727700"/>
            <a:ext cx="8931223" cy="5683754"/>
            <a:chOff x="2164058" y="152418"/>
            <a:chExt cx="6557749" cy="400042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058" y="152418"/>
              <a:ext cx="6557749" cy="400042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 rot="320721">
              <a:off x="2760697" y="2157163"/>
              <a:ext cx="5364469" cy="75818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latin typeface="Futura Medium"/>
                </a:rPr>
                <a:t>Charges </a:t>
              </a:r>
              <a:r>
                <a:rPr lang="fr-FR" sz="3200" b="1" dirty="0">
                  <a:latin typeface="Futura Medium"/>
                </a:rPr>
                <a:t>de personnels</a:t>
              </a:r>
            </a:p>
            <a:p>
              <a:r>
                <a:rPr lang="fr-FR" sz="3200" dirty="0" smtClean="0">
                  <a:latin typeface="Futura Medium"/>
                </a:rPr>
                <a:t>Dépenses réelles de fonctionnement</a:t>
              </a:r>
              <a:endParaRPr lang="fr-FR" sz="3200" dirty="0">
                <a:latin typeface="Futura Medium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 rot="505904">
              <a:off x="2393728" y="646442"/>
              <a:ext cx="3841832" cy="101813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8800" b="1" dirty="0" smtClean="0">
                  <a:solidFill>
                    <a:schemeClr val="tx2">
                      <a:lumMod val="25000"/>
                    </a:schemeClr>
                  </a:solidFill>
                  <a:latin typeface="Futura Medium"/>
                </a:rPr>
                <a:t>Stabilité</a:t>
              </a:r>
              <a:endParaRPr lang="fr-FR" sz="8800" b="1" dirty="0">
                <a:solidFill>
                  <a:schemeClr val="tx2">
                    <a:lumMod val="25000"/>
                  </a:schemeClr>
                </a:solidFill>
                <a:latin typeface="Futur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6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20" y="806385"/>
            <a:ext cx="10187335" cy="62145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320721">
            <a:off x="2910161" y="4090188"/>
            <a:ext cx="10903758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Futura Medium"/>
              </a:rPr>
              <a:t>Malgré la pandémie, la Ville a maintenu un </a:t>
            </a:r>
            <a:br>
              <a:rPr lang="fr-FR" sz="3200" dirty="0" smtClean="0">
                <a:latin typeface="Futura Medium"/>
              </a:rPr>
            </a:br>
            <a:r>
              <a:rPr lang="fr-FR" sz="3200" dirty="0" smtClean="0">
                <a:latin typeface="Futura Medium"/>
              </a:rPr>
              <a:t>service public de qualité et a continué à investir</a:t>
            </a:r>
            <a:endParaRPr lang="fr-FR" sz="3200" dirty="0">
              <a:latin typeface="Futura Medium"/>
            </a:endParaRPr>
          </a:p>
        </p:txBody>
      </p:sp>
      <p:sp>
        <p:nvSpPr>
          <p:cNvPr id="4" name="ZoneTexte 3"/>
          <p:cNvSpPr txBox="1"/>
          <p:nvPr/>
        </p:nvSpPr>
        <p:spPr>
          <a:xfrm rot="505904">
            <a:off x="3131775" y="1458898"/>
            <a:ext cx="6649580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500" b="1" dirty="0" smtClean="0">
                <a:solidFill>
                  <a:schemeClr val="tx2">
                    <a:lumMod val="25000"/>
                  </a:schemeClr>
                </a:solidFill>
                <a:latin typeface="Futura Medium"/>
              </a:rPr>
              <a:t>15,1M€ </a:t>
            </a:r>
            <a:endParaRPr lang="fr-FR" sz="11500" b="1" dirty="0">
              <a:solidFill>
                <a:schemeClr val="tx2">
                  <a:lumMod val="25000"/>
                </a:schemeClr>
              </a:solidFill>
              <a:latin typeface="Futura Medium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7468" y="6790414"/>
            <a:ext cx="13762893" cy="18620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500" b="1" dirty="0" smtClean="0">
                <a:latin typeface="Futura Medium"/>
              </a:rPr>
              <a:t>0€ </a:t>
            </a:r>
            <a:r>
              <a:rPr lang="fr-FR" sz="6000" b="1" dirty="0" smtClean="0">
                <a:latin typeface="Futura Medium"/>
              </a:rPr>
              <a:t>d’augmentation des impôts</a:t>
            </a:r>
            <a:endParaRPr lang="fr-FR" sz="6000" b="1" dirty="0">
              <a:latin typeface="Futura Medium"/>
            </a:endParaRPr>
          </a:p>
        </p:txBody>
      </p:sp>
      <p:sp>
        <p:nvSpPr>
          <p:cNvPr id="7" name="ZoneTexte 6"/>
          <p:cNvSpPr txBox="1"/>
          <p:nvPr/>
        </p:nvSpPr>
        <p:spPr>
          <a:xfrm rot="607785">
            <a:off x="4822337" y="3020884"/>
            <a:ext cx="337731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3B3838"/>
                </a:solidFill>
                <a:latin typeface="Futura Medium"/>
              </a:rPr>
              <a:t>d</a:t>
            </a:r>
            <a:r>
              <a:rPr lang="fr-FR" sz="3200" dirty="0" smtClean="0">
                <a:solidFill>
                  <a:srgbClr val="3B3838"/>
                </a:solidFill>
                <a:latin typeface="Futura Medium"/>
              </a:rPr>
              <a:t>’investissement</a:t>
            </a:r>
            <a:endParaRPr lang="fr-FR" sz="3200" dirty="0">
              <a:solidFill>
                <a:srgbClr val="3B3838"/>
              </a:solidFill>
              <a:latin typeface="Futura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51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362577" y="2818372"/>
            <a:ext cx="9253966" cy="4077505"/>
            <a:chOff x="4200777" y="1675373"/>
            <a:chExt cx="9253966" cy="407750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9" r="35181"/>
            <a:stretch/>
          </p:blipFill>
          <p:spPr>
            <a:xfrm>
              <a:off x="8809462" y="1675373"/>
              <a:ext cx="4645281" cy="4077505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9000037" y="2814147"/>
              <a:ext cx="4128136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8000" b="1" dirty="0" smtClean="0">
                  <a:latin typeface="Futura Medium"/>
                </a:rPr>
                <a:t>+ 462K€ </a:t>
              </a:r>
              <a:endParaRPr lang="fr-FR" sz="8000" b="1" dirty="0">
                <a:latin typeface="Futura Medium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00777" y="2467630"/>
              <a:ext cx="4472690" cy="24929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smtClean="0">
                  <a:latin typeface="Futura Medium"/>
                </a:rPr>
                <a:t>Virement </a:t>
              </a:r>
              <a:br>
                <a:rPr lang="fr-FR" sz="3600" b="1" dirty="0" smtClean="0">
                  <a:latin typeface="Futura Medium"/>
                </a:rPr>
              </a:br>
              <a:r>
                <a:rPr lang="fr-FR" sz="3600" b="1" dirty="0" smtClean="0">
                  <a:latin typeface="Futura Medium"/>
                </a:rPr>
                <a:t>de section </a:t>
              </a:r>
              <a:br>
                <a:rPr lang="fr-FR" sz="3600" b="1" dirty="0" smtClean="0">
                  <a:latin typeface="Futura Medium"/>
                </a:rPr>
              </a:br>
              <a:endParaRPr lang="fr-FR" sz="1600" b="1" dirty="0" smtClean="0">
                <a:latin typeface="Futura Medium"/>
              </a:endParaRPr>
            </a:p>
            <a:p>
              <a:pPr algn="ctr"/>
              <a:r>
                <a:rPr lang="fr-FR" sz="3200" dirty="0" smtClean="0">
                  <a:latin typeface="Futura Medium"/>
                </a:rPr>
                <a:t>Amélioration de l’autofinancement </a:t>
              </a:r>
              <a:endParaRPr lang="fr-FR" sz="3200" dirty="0">
                <a:latin typeface="Futur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9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2874590" y="1257530"/>
            <a:ext cx="14138063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NOS PERSPECTIVES DE RECETTES COMPLEMENTAIRES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-10555" y="4443041"/>
            <a:ext cx="8219683" cy="2054188"/>
            <a:chOff x="6438013" y="5060104"/>
            <a:chExt cx="8219683" cy="2054188"/>
          </a:xfrm>
        </p:grpSpPr>
        <p:sp>
          <p:nvSpPr>
            <p:cNvPr id="5" name="ZoneTexte 4"/>
            <p:cNvSpPr txBox="1"/>
            <p:nvPr/>
          </p:nvSpPr>
          <p:spPr>
            <a:xfrm>
              <a:off x="7876297" y="5175300"/>
              <a:ext cx="67813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 smtClean="0">
                  <a:latin typeface="Futura Medium"/>
                </a:rPr>
                <a:t>Plus de subventions</a:t>
              </a:r>
            </a:p>
            <a:p>
              <a:r>
                <a:rPr lang="fr-FR" sz="7200" b="1" dirty="0" smtClean="0">
                  <a:latin typeface="Futura Medium"/>
                </a:rPr>
                <a:t>144 K€</a:t>
              </a:r>
              <a:endParaRPr lang="fr-FR" sz="7200" b="1" dirty="0">
                <a:latin typeface="Futura Medium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 rot="15325736">
              <a:off x="6439540" y="5058577"/>
              <a:ext cx="1059967" cy="1063022"/>
              <a:chOff x="5202916" y="1538895"/>
              <a:chExt cx="5700052" cy="5716486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5202916" y="1538895"/>
                <a:ext cx="5700052" cy="5716486"/>
              </a:xfrm>
              <a:prstGeom prst="rect">
                <a:avLst/>
              </a:prstGeom>
            </p:spPr>
          </p:pic>
          <p:sp>
            <p:nvSpPr>
              <p:cNvPr id="8" name="Ellipse 7"/>
              <p:cNvSpPr/>
              <p:nvPr/>
            </p:nvSpPr>
            <p:spPr>
              <a:xfrm>
                <a:off x="7205061" y="3790397"/>
                <a:ext cx="1366506" cy="1598695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9" name="Groupe 8"/>
          <p:cNvGrpSpPr/>
          <p:nvPr/>
        </p:nvGrpSpPr>
        <p:grpSpPr>
          <a:xfrm>
            <a:off x="9013136" y="4443041"/>
            <a:ext cx="8219683" cy="2792852"/>
            <a:chOff x="6438013" y="5060104"/>
            <a:chExt cx="8219683" cy="2792852"/>
          </a:xfrm>
        </p:grpSpPr>
        <p:sp>
          <p:nvSpPr>
            <p:cNvPr id="10" name="ZoneTexte 9"/>
            <p:cNvSpPr txBox="1"/>
            <p:nvPr/>
          </p:nvSpPr>
          <p:spPr>
            <a:xfrm>
              <a:off x="7876297" y="5175300"/>
              <a:ext cx="678139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 smtClean="0">
                  <a:latin typeface="Futura Medium"/>
                </a:rPr>
                <a:t>Reprise du résultat</a:t>
              </a:r>
              <a:br>
                <a:rPr lang="fr-FR" sz="4800" b="1" dirty="0" smtClean="0">
                  <a:latin typeface="Futura Medium"/>
                </a:rPr>
              </a:br>
              <a:r>
                <a:rPr lang="fr-FR" sz="4800" b="1" dirty="0" smtClean="0">
                  <a:latin typeface="Futura Medium"/>
                </a:rPr>
                <a:t>après affectation</a:t>
              </a:r>
            </a:p>
            <a:p>
              <a:r>
                <a:rPr lang="fr-FR" sz="7200" b="1" dirty="0" smtClean="0">
                  <a:latin typeface="Futura Medium"/>
                </a:rPr>
                <a:t>478 K€</a:t>
              </a:r>
              <a:endParaRPr lang="fr-FR" sz="7200" b="1" dirty="0">
                <a:latin typeface="Futura Medium"/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 rot="15325736">
              <a:off x="6439540" y="5058577"/>
              <a:ext cx="1059967" cy="1063022"/>
              <a:chOff x="5202916" y="1538895"/>
              <a:chExt cx="5700052" cy="5716486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5202916" y="1538895"/>
                <a:ext cx="5700052" cy="5716486"/>
              </a:xfrm>
              <a:prstGeom prst="rect">
                <a:avLst/>
              </a:prstGeom>
            </p:spPr>
          </p:pic>
          <p:sp>
            <p:nvSpPr>
              <p:cNvPr id="13" name="Ellipse 12"/>
              <p:cNvSpPr/>
              <p:nvPr/>
            </p:nvSpPr>
            <p:spPr>
              <a:xfrm>
                <a:off x="7205061" y="3790397"/>
                <a:ext cx="1366506" cy="1598695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78577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978737" y="1305656"/>
            <a:ext cx="8194463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PROGRAMME D’INVESTISSEMENT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70370" y="3658435"/>
            <a:ext cx="8523695" cy="830997"/>
            <a:chOff x="270370" y="3658435"/>
            <a:chExt cx="8523695" cy="830997"/>
          </a:xfrm>
        </p:grpSpPr>
        <p:sp>
          <p:nvSpPr>
            <p:cNvPr id="5" name="ZoneTexte 4"/>
            <p:cNvSpPr txBox="1"/>
            <p:nvPr/>
          </p:nvSpPr>
          <p:spPr>
            <a:xfrm>
              <a:off x="1133207" y="3658435"/>
              <a:ext cx="7660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Programme d’enfouissement de réseaux</a:t>
              </a:r>
            </a:p>
            <a:p>
              <a:r>
                <a:rPr lang="fr-FR" sz="2400" b="1" dirty="0" smtClean="0">
                  <a:latin typeface="Futura Medium"/>
                </a:rPr>
                <a:t>+435 K€</a:t>
              </a:r>
              <a:endParaRPr lang="fr-FR" sz="2400" b="1" dirty="0">
                <a:latin typeface="Futura Medium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8" name="Ellipse 7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270370" y="4865956"/>
            <a:ext cx="8523695" cy="830997"/>
            <a:chOff x="270370" y="3658435"/>
            <a:chExt cx="8523695" cy="830997"/>
          </a:xfrm>
        </p:grpSpPr>
        <p:sp>
          <p:nvSpPr>
            <p:cNvPr id="15" name="ZoneTexte 14"/>
            <p:cNvSpPr txBox="1"/>
            <p:nvPr/>
          </p:nvSpPr>
          <p:spPr>
            <a:xfrm>
              <a:off x="1133207" y="3658435"/>
              <a:ext cx="7660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AP rénovation du musée +253 K€</a:t>
              </a:r>
              <a:br>
                <a:rPr lang="fr-FR" sz="2400" b="1" dirty="0" smtClean="0">
                  <a:latin typeface="Futura Medium"/>
                </a:rPr>
              </a:br>
              <a:r>
                <a:rPr lang="fr-FR" sz="2400" b="1" dirty="0" smtClean="0">
                  <a:solidFill>
                    <a:schemeClr val="bg1"/>
                  </a:solidFill>
                  <a:latin typeface="Futura Medium"/>
                </a:rPr>
                <a:t>Proposition n°91 de VMTM !</a:t>
              </a:r>
              <a:endParaRPr lang="fr-FR" sz="2400" b="1" dirty="0">
                <a:solidFill>
                  <a:schemeClr val="bg1"/>
                </a:solidFill>
                <a:latin typeface="Futura Medium"/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18" name="Ellipse 17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270370" y="6073477"/>
            <a:ext cx="8523695" cy="830997"/>
            <a:chOff x="270370" y="3658435"/>
            <a:chExt cx="8523695" cy="830997"/>
          </a:xfrm>
        </p:grpSpPr>
        <p:sp>
          <p:nvSpPr>
            <p:cNvPr id="20" name="ZoneTexte 19"/>
            <p:cNvSpPr txBox="1"/>
            <p:nvPr/>
          </p:nvSpPr>
          <p:spPr>
            <a:xfrm>
              <a:off x="1133207" y="3658435"/>
              <a:ext cx="76608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AP voirie communale +200 K€</a:t>
              </a:r>
              <a:br>
                <a:rPr lang="fr-FR" sz="2400" b="1" dirty="0" smtClean="0">
                  <a:latin typeface="Futura Medium"/>
                </a:rPr>
              </a:br>
              <a:r>
                <a:rPr lang="fr-FR" sz="2400" b="1" dirty="0" smtClean="0">
                  <a:solidFill>
                    <a:schemeClr val="bg1"/>
                  </a:solidFill>
                  <a:latin typeface="Futura Medium"/>
                </a:rPr>
                <a:t>Proposition n°23 de VMTM !</a:t>
              </a:r>
              <a:endParaRPr lang="fr-FR" sz="2400" b="1" dirty="0">
                <a:solidFill>
                  <a:schemeClr val="bg1"/>
                </a:solidFill>
                <a:latin typeface="Futura Medium"/>
              </a:endParaRPr>
            </a:p>
          </p:txBody>
        </p:sp>
        <p:grpSp>
          <p:nvGrpSpPr>
            <p:cNvPr id="21" name="Groupe 20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23" name="Ellipse 22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4" name="Groupe 23"/>
          <p:cNvGrpSpPr/>
          <p:nvPr/>
        </p:nvGrpSpPr>
        <p:grpSpPr>
          <a:xfrm>
            <a:off x="9797165" y="3648270"/>
            <a:ext cx="8523695" cy="584217"/>
            <a:chOff x="270370" y="3780013"/>
            <a:chExt cx="8523695" cy="584217"/>
          </a:xfrm>
        </p:grpSpPr>
        <p:sp>
          <p:nvSpPr>
            <p:cNvPr id="25" name="ZoneTexte 24"/>
            <p:cNvSpPr txBox="1"/>
            <p:nvPr/>
          </p:nvSpPr>
          <p:spPr>
            <a:xfrm>
              <a:off x="1133207" y="3841288"/>
              <a:ext cx="7660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Ville numérique +115 K€</a:t>
              </a:r>
              <a:endParaRPr lang="fr-FR" sz="2400" b="1" dirty="0">
                <a:latin typeface="Futura Medium"/>
              </a:endParaRPr>
            </a:p>
          </p:txBody>
        </p:sp>
        <p:grpSp>
          <p:nvGrpSpPr>
            <p:cNvPr id="26" name="Groupe 25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28" name="Ellipse 27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29" name="Groupe 28"/>
          <p:cNvGrpSpPr/>
          <p:nvPr/>
        </p:nvGrpSpPr>
        <p:grpSpPr>
          <a:xfrm>
            <a:off x="9090520" y="4798717"/>
            <a:ext cx="8521170" cy="584217"/>
            <a:chOff x="270370" y="3780013"/>
            <a:chExt cx="8521170" cy="584217"/>
          </a:xfrm>
        </p:grpSpPr>
        <p:sp>
          <p:nvSpPr>
            <p:cNvPr id="30" name="ZoneTexte 29"/>
            <p:cNvSpPr txBox="1"/>
            <p:nvPr/>
          </p:nvSpPr>
          <p:spPr>
            <a:xfrm>
              <a:off x="1130682" y="3825818"/>
              <a:ext cx="7660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Mobilier urbain de voirie +106K€</a:t>
              </a:r>
              <a:endParaRPr lang="fr-FR" sz="2400" b="1" dirty="0">
                <a:latin typeface="Futura Medium"/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33" name="Ellipse 32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8328520" y="6004769"/>
            <a:ext cx="8507344" cy="584217"/>
            <a:chOff x="270370" y="3780013"/>
            <a:chExt cx="8507344" cy="584217"/>
          </a:xfrm>
        </p:grpSpPr>
        <p:sp>
          <p:nvSpPr>
            <p:cNvPr id="35" name="ZoneTexte 34"/>
            <p:cNvSpPr txBox="1"/>
            <p:nvPr/>
          </p:nvSpPr>
          <p:spPr>
            <a:xfrm>
              <a:off x="1116856" y="3831869"/>
              <a:ext cx="7660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Hôtel de Ville +420K€</a:t>
              </a:r>
              <a:endParaRPr lang="fr-FR" sz="2400" b="1" dirty="0">
                <a:solidFill>
                  <a:schemeClr val="bg1"/>
                </a:solidFill>
                <a:latin typeface="Futura Medium"/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38" name="Ellipse 37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39" name="Groupe 38"/>
          <p:cNvGrpSpPr/>
          <p:nvPr/>
        </p:nvGrpSpPr>
        <p:grpSpPr>
          <a:xfrm>
            <a:off x="7732305" y="7208666"/>
            <a:ext cx="8523695" cy="584217"/>
            <a:chOff x="270370" y="3780013"/>
            <a:chExt cx="8523695" cy="584217"/>
          </a:xfrm>
        </p:grpSpPr>
        <p:sp>
          <p:nvSpPr>
            <p:cNvPr id="40" name="ZoneTexte 39"/>
            <p:cNvSpPr txBox="1"/>
            <p:nvPr/>
          </p:nvSpPr>
          <p:spPr>
            <a:xfrm>
              <a:off x="1133207" y="3810835"/>
              <a:ext cx="76608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Futura Medium"/>
                </a:rPr>
                <a:t>AP patrimoine historique +169 K€</a:t>
              </a:r>
              <a:endParaRPr lang="fr-FR" sz="2400" b="1" dirty="0">
                <a:solidFill>
                  <a:schemeClr val="bg1"/>
                </a:solidFill>
                <a:latin typeface="Futura Medium"/>
              </a:endParaRPr>
            </a:p>
          </p:txBody>
        </p:sp>
        <p:grpSp>
          <p:nvGrpSpPr>
            <p:cNvPr id="41" name="Groupe 40"/>
            <p:cNvGrpSpPr/>
            <p:nvPr/>
          </p:nvGrpSpPr>
          <p:grpSpPr>
            <a:xfrm rot="15325736">
              <a:off x="271212" y="3779171"/>
              <a:ext cx="584217" cy="585901"/>
              <a:chOff x="11113637" y="4261097"/>
              <a:chExt cx="3141669" cy="3150730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96873">
                <a:off x="11113637" y="4261097"/>
                <a:ext cx="3141669" cy="3150730"/>
              </a:xfrm>
              <a:prstGeom prst="rect">
                <a:avLst/>
              </a:prstGeom>
            </p:spPr>
          </p:pic>
          <p:sp>
            <p:nvSpPr>
              <p:cNvPr id="43" name="Ellipse 42"/>
              <p:cNvSpPr/>
              <p:nvPr/>
            </p:nvSpPr>
            <p:spPr>
              <a:xfrm>
                <a:off x="12001218" y="5037112"/>
                <a:ext cx="1366506" cy="1598696"/>
              </a:xfrm>
              <a:prstGeom prst="ellipse">
                <a:avLst/>
              </a:prstGeom>
              <a:solidFill>
                <a:srgbClr val="E8C1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840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938305" y="32557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</a:t>
            </a: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n°30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9297047" y="4222457"/>
            <a:ext cx="6958954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Budget Principal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Admission </a:t>
            </a: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en non-valeur</a:t>
            </a:r>
          </a:p>
        </p:txBody>
      </p:sp>
    </p:spTree>
    <p:extLst>
      <p:ext uri="{BB962C8B-B14F-4D97-AF65-F5344CB8AC3E}">
        <p14:creationId xmlns:p14="http://schemas.microsoft.com/office/powerpoint/2010/main" val="23448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n°31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297047" y="4222457"/>
            <a:ext cx="6958954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CLECT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Présentation et vote 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du rapport</a:t>
            </a:r>
          </a:p>
        </p:txBody>
      </p:sp>
    </p:spTree>
    <p:extLst>
      <p:ext uri="{BB962C8B-B14F-4D97-AF65-F5344CB8AC3E}">
        <p14:creationId xmlns:p14="http://schemas.microsoft.com/office/powerpoint/2010/main" val="22243896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n°32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297046" y="4604657"/>
            <a:ext cx="6958954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Garantie d’emprunt ML27</a:t>
            </a:r>
            <a:endParaRPr lang="fr-FR" sz="40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5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B9AEF26-792E-4E43-AEB8-47C046D1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574" y="1738655"/>
            <a:ext cx="5321093" cy="680291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68A22F5-9C45-CA4D-8A3F-870CD23D19B9}"/>
              </a:ext>
            </a:extLst>
          </p:cNvPr>
          <p:cNvSpPr txBox="1"/>
          <p:nvPr/>
        </p:nvSpPr>
        <p:spPr>
          <a:xfrm>
            <a:off x="11696988" y="4438640"/>
            <a:ext cx="36358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fontAlgn="base">
              <a:spcBef>
                <a:spcPts val="1333"/>
              </a:spcBef>
            </a:pPr>
            <a: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Ateliers du </a:t>
            </a: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CBAV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Destination Vernon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Notre Dame de Lire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50 </a:t>
            </a:r>
            <a: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ans du Lady </a:t>
            </a:r>
            <a:r>
              <a:rPr lang="fr-FR" sz="2400" dirty="0" err="1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Bird</a:t>
            </a: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/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20 </a:t>
            </a:r>
            <a: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ans de la CVA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FA4CDD8-C956-4EB0-A37E-B4211A52155C}"/>
              </a:ext>
            </a:extLst>
          </p:cNvPr>
          <p:cNvSpPr txBox="1"/>
          <p:nvPr/>
        </p:nvSpPr>
        <p:spPr>
          <a:xfrm>
            <a:off x="1070823" y="5408136"/>
            <a:ext cx="4732430" cy="24750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3pPr marL="380990" lvl="2" indent="-380990" fontAlgn="base">
              <a:lnSpc>
                <a:spcPct val="5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2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marL="0" lvl="2" indent="0">
              <a:lnSpc>
                <a:spcPct val="100000"/>
              </a:lnSpc>
              <a:buNone/>
            </a:pPr>
            <a:r>
              <a:rPr lang="fr-FR" sz="2400" b="0" dirty="0">
                <a:solidFill>
                  <a:schemeClr val="tx1"/>
                </a:solidFill>
                <a:latin typeface="Arial Nova" panose="020B0504020202020204" pitchFamily="34" charset="0"/>
              </a:rPr>
              <a:t>Animation de 5 grands </a:t>
            </a:r>
            <a:r>
              <a:rPr lang="fr-FR" sz="2400" b="0" dirty="0" smtClean="0">
                <a:solidFill>
                  <a:schemeClr val="tx1"/>
                </a:solidFill>
                <a:latin typeface="Arial Nova" panose="020B0504020202020204" pitchFamily="34" charset="0"/>
              </a:rPr>
              <a:t>débats / Document </a:t>
            </a:r>
            <a:r>
              <a:rPr lang="fr-FR" sz="2400" b="0" dirty="0">
                <a:solidFill>
                  <a:schemeClr val="tx1"/>
                </a:solidFill>
                <a:latin typeface="Arial Nova" panose="020B0504020202020204" pitchFamily="34" charset="0"/>
              </a:rPr>
              <a:t>de restitution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fr-FR" sz="2400" b="0" dirty="0">
                <a:solidFill>
                  <a:schemeClr val="tx1"/>
                </a:solidFill>
                <a:latin typeface="Arial Nova" panose="020B0504020202020204" pitchFamily="34" charset="0"/>
              </a:rPr>
              <a:t>Co-animation </a:t>
            </a:r>
            <a:r>
              <a:rPr lang="fr-FR" sz="2400" b="0" i="1" dirty="0">
                <a:solidFill>
                  <a:schemeClr val="tx1"/>
                </a:solidFill>
                <a:latin typeface="Arial Nova" panose="020B0504020202020204" pitchFamily="34" charset="0"/>
              </a:rPr>
              <a:t>(Lycée G. </a:t>
            </a:r>
            <a:r>
              <a:rPr lang="fr-FR" sz="2400" b="0" i="1" dirty="0" err="1">
                <a:solidFill>
                  <a:schemeClr val="tx1"/>
                </a:solidFill>
                <a:latin typeface="Arial Nova" panose="020B0504020202020204" pitchFamily="34" charset="0"/>
              </a:rPr>
              <a:t>Dumezil</a:t>
            </a:r>
            <a:r>
              <a:rPr lang="fr-FR" sz="2400" b="0" i="1" dirty="0">
                <a:solidFill>
                  <a:schemeClr val="tx1"/>
                </a:solidFill>
                <a:latin typeface="Arial Nova" panose="020B0504020202020204" pitchFamily="34" charset="0"/>
              </a:rPr>
              <a:t>) </a:t>
            </a:r>
            <a:r>
              <a:rPr lang="fr-FR" sz="2400" b="0" dirty="0">
                <a:solidFill>
                  <a:schemeClr val="tx1"/>
                </a:solidFill>
                <a:latin typeface="Arial Nova" panose="020B0504020202020204" pitchFamily="34" charset="0"/>
              </a:rPr>
              <a:t>d’un débat sur les enjeux de la politique européenne à l’EPA de Vernon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68A22F5-9C45-CA4D-8A3F-870CD23D19B9}"/>
              </a:ext>
            </a:extLst>
          </p:cNvPr>
          <p:cNvSpPr txBox="1"/>
          <p:nvPr/>
        </p:nvSpPr>
        <p:spPr>
          <a:xfrm>
            <a:off x="11511552" y="1564400"/>
            <a:ext cx="5194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fontAlgn="base">
              <a:spcBef>
                <a:spcPts val="1333"/>
              </a:spcBef>
            </a:pP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La Manufacture des Capucins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Le Cercle du bateau Atelier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Vernon ville Ariane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Parrainage vol VA249</a:t>
            </a:r>
            <a:b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Maquette VSPACE</a:t>
            </a:r>
            <a: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/>
            </a:r>
            <a:b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 smtClean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Jeune et déjà citoyen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E46E893-4682-3549-8C83-5EE05E9566A9}"/>
              </a:ext>
            </a:extLst>
          </p:cNvPr>
          <p:cNvSpPr txBox="1"/>
          <p:nvPr/>
        </p:nvSpPr>
        <p:spPr>
          <a:xfrm>
            <a:off x="239647" y="375426"/>
            <a:ext cx="5849927" cy="3713837"/>
          </a:xfrm>
          <a:prstGeom prst="rect">
            <a:avLst/>
          </a:prstGeom>
          <a:noFill/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2" fontAlgn="base">
              <a:spcBef>
                <a:spcPts val="1333"/>
              </a:spcBef>
            </a:pPr>
            <a:r>
              <a:rPr lang="fr-FR" sz="2400" dirty="0">
                <a:solidFill>
                  <a:srgbClr val="333333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Étude sur la fusion Vernon / Saint-Marcel</a:t>
            </a:r>
          </a:p>
          <a:p>
            <a:pPr marL="0" lvl="2" fontAlgn="base">
              <a:spcBef>
                <a:spcPts val="1333"/>
              </a:spcBef>
            </a:pPr>
            <a: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  <a:t>Diagnostic partagé du territoire</a:t>
            </a:r>
          </a:p>
          <a:p>
            <a:pPr marL="0" lvl="2" fontAlgn="base">
              <a:spcBef>
                <a:spcPts val="1333"/>
              </a:spcBef>
            </a:pPr>
            <a: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  <a:t>Projet de territoire </a:t>
            </a:r>
            <a:b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  <a:t>(non finalisé pour sa partie société civile)</a:t>
            </a:r>
          </a:p>
          <a:p>
            <a:pPr marL="0" lvl="2" fontAlgn="base">
              <a:spcBef>
                <a:spcPts val="1333"/>
              </a:spcBef>
            </a:pPr>
            <a: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  <a:t>Contributions au Contrat de territoire, au PCAET, au PAT</a:t>
            </a:r>
          </a:p>
          <a:p>
            <a:pPr marL="0" lvl="2" fontAlgn="base">
              <a:spcBef>
                <a:spcPts val="1333"/>
              </a:spcBef>
            </a:pPr>
            <a:r>
              <a:rPr lang="fr-FR" sz="2400" dirty="0">
                <a:latin typeface="Arial Nova" panose="020B0504020202020204" pitchFamily="34" charset="0"/>
                <a:cs typeface="Calibri" panose="020F0502020204030204" pitchFamily="34" charset="0"/>
              </a:rPr>
              <a:t>Proposition pour une stratégie de développement économique de SNA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t="60034" r="79075" b="6037"/>
          <a:stretch/>
        </p:blipFill>
        <p:spPr>
          <a:xfrm rot="17731691" flipH="1">
            <a:off x="6509046" y="-105281"/>
            <a:ext cx="1038978" cy="223072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0738" r="80441" b="5578"/>
          <a:stretch/>
        </p:blipFill>
        <p:spPr>
          <a:xfrm rot="4415769">
            <a:off x="10039246" y="1108667"/>
            <a:ext cx="904243" cy="224735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4" t="37591" r="53078" b="33882"/>
          <a:stretch/>
        </p:blipFill>
        <p:spPr>
          <a:xfrm rot="3946826">
            <a:off x="9362432" y="3928369"/>
            <a:ext cx="1368037" cy="194860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8788" r="7008" b="26739"/>
          <a:stretch/>
        </p:blipFill>
        <p:spPr>
          <a:xfrm rot="937639">
            <a:off x="4952517" y="3961117"/>
            <a:ext cx="1026190" cy="16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n°33, 34 &amp; 35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36866" y="4609328"/>
            <a:ext cx="5872467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Garanties d’emprunts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Campus de l’Espace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45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n°36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957780" y="3604837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Dette garantie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Garantie d’un emprunt Aquaprêt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0712" y="6495275"/>
            <a:ext cx="8128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>
                <a:latin typeface="Futura Medium"/>
                <a:ea typeface="Verdana" panose="020B0604030504040204" pitchFamily="34" charset="0"/>
              </a:rPr>
              <a:t>Campus de l’Espace – Banque des Territoires – Modification d’intitulé</a:t>
            </a:r>
          </a:p>
        </p:txBody>
      </p:sp>
    </p:spTree>
    <p:extLst>
      <p:ext uri="{BB962C8B-B14F-4D97-AF65-F5344CB8AC3E}">
        <p14:creationId xmlns:p14="http://schemas.microsoft.com/office/powerpoint/2010/main" val="1916724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n°37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900630" y="3604837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Dette garantie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Garantie d’un emprunt Aquaprêt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40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2645" y="6570018"/>
            <a:ext cx="68783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Futura Medium"/>
                <a:ea typeface="Verdana" panose="020B0604030504040204" pitchFamily="34" charset="0"/>
              </a:rPr>
              <a:t>Campus de l’Espace </a:t>
            </a: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 </a:t>
            </a:r>
            <a:br>
              <a:rPr lang="fr-FR" sz="40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Banque </a:t>
            </a:r>
            <a:r>
              <a:rPr lang="fr-FR" sz="4000" dirty="0">
                <a:latin typeface="Futura Medium"/>
                <a:ea typeface="Verdana" panose="020B0604030504040204" pitchFamily="34" charset="0"/>
              </a:rPr>
              <a:t>des Territoires – 3M€</a:t>
            </a:r>
          </a:p>
        </p:txBody>
      </p:sp>
    </p:spTree>
    <p:extLst>
      <p:ext uri="{BB962C8B-B14F-4D97-AF65-F5344CB8AC3E}">
        <p14:creationId xmlns:p14="http://schemas.microsoft.com/office/powerpoint/2010/main" val="1974305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RESSOURCES HUMAINES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FINANCES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n°38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8625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Autorisations de programmes et crédits 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de paiement 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Mises à jour</a:t>
            </a: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9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ÉDUCATION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n°39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11917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Convention classes à horaires aménagés musicales (CHAM)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ÉDUCATION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n°40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111917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Fusion des écoles maternelles et élémentaires le </a:t>
            </a:r>
            <a:r>
              <a:rPr lang="fr-FR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Moussel</a:t>
            </a: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 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ÉDUCATION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n°41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384632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Frais de scolarité </a:t>
            </a:r>
            <a:b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2021-2022</a:t>
            </a:r>
          </a:p>
          <a:p>
            <a:pPr marL="0" indent="0">
              <a:buNone/>
            </a:pP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Enfants domiciliés à Vernon et scolarisés hors commune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ÉDUCATION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6" y="455115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n°42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384632" y="3604837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Ecoles privées</a:t>
            </a:r>
          </a:p>
          <a:p>
            <a:pPr marL="0" indent="0">
              <a:buNone/>
            </a:pP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Contribution 2022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VIE ASSOCIATIVE ET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PARTICIPATION CITOYENNE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n°43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4053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Associations Vernonnaises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Contrat d’engagement républicain</a:t>
            </a: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23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VIE ASSOCIATIVE ET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PARTICIPATION CITOYENNE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n°44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10319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Subventions 2022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Sport de haut niveau</a:t>
            </a: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24" y="318054"/>
            <a:ext cx="14691360" cy="1077610"/>
          </a:xfrm>
        </p:spPr>
        <p:txBody>
          <a:bodyPr anchor="b">
            <a:normAutofit/>
          </a:bodyPr>
          <a:lstStyle/>
          <a:p>
            <a:r>
              <a:rPr lang="fr-FR" sz="5800" b="1" dirty="0">
                <a:latin typeface="Arial Nova" panose="020B0504020202020204" pitchFamily="34" charset="0"/>
                <a:cs typeface="Calibri" panose="020F0502020204030204" pitchFamily="34" charset="0"/>
              </a:rPr>
              <a:t>Composition du CESE-SNA </a:t>
            </a:r>
            <a:r>
              <a:rPr lang="fr-FR" sz="5800" b="1" dirty="0" smtClean="0">
                <a:latin typeface="Arial Nova" panose="020B0504020202020204" pitchFamily="34" charset="0"/>
                <a:cs typeface="Calibri" panose="020F0502020204030204" pitchFamily="34" charset="0"/>
              </a:rPr>
              <a:t>2021</a:t>
            </a:r>
            <a:endParaRPr lang="fr-FR" sz="5800" b="1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06B2217-484A-4F75-AE1F-3F58515D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37" y="2230606"/>
            <a:ext cx="10209476" cy="28248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Des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représentants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 des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milieux économiques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sociaux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culturels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 et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associatifs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Des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délégués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 des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milieux environnementaux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fr-FR" b="1" dirty="0">
                <a:latin typeface="Arial Nova" panose="020B0504020202020204" pitchFamily="34" charset="0"/>
                <a:cs typeface="Calibri" panose="020F0502020204030204" pitchFamily="34" charset="0"/>
              </a:rPr>
              <a:t>scientifiques</a:t>
            </a:r>
            <a:r>
              <a:rPr lang="fr-FR" dirty="0">
                <a:latin typeface="Arial Nova" panose="020B0504020202020204" pitchFamily="34" charset="0"/>
                <a:cs typeface="Calibri" panose="020F0502020204030204" pitchFamily="34" charset="0"/>
              </a:rPr>
              <a:t> et </a:t>
            </a:r>
            <a:r>
              <a:rPr lang="fr-FR" b="1" dirty="0" smtClean="0">
                <a:latin typeface="Arial Nova" panose="020B0504020202020204" pitchFamily="34" charset="0"/>
                <a:cs typeface="Calibri" panose="020F0502020204030204" pitchFamily="34" charset="0"/>
              </a:rPr>
              <a:t>éducatifs</a:t>
            </a:r>
            <a:endParaRPr lang="fr-FR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 23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6F41F523-804C-42B0-95BE-0E129503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37" y="928070"/>
            <a:ext cx="6561221" cy="7741851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xmlns="" id="{EB37FEC7-A324-DB4C-9975-46C97EBFA371}"/>
              </a:ext>
            </a:extLst>
          </p:cNvPr>
          <p:cNvSpPr txBox="1">
            <a:spLocks/>
          </p:cNvSpPr>
          <p:nvPr/>
        </p:nvSpPr>
        <p:spPr>
          <a:xfrm>
            <a:off x="240632" y="5353345"/>
            <a:ext cx="10723781" cy="3018728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2000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La composition est tenue de refléter la sociologie telle qu’issue du recensement du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territoire</a:t>
            </a: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La parité, à un membre près, doit être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respectée</a:t>
            </a: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Les Conseillers communautaires n’en font pas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partie</a:t>
            </a: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algn="r"/>
            <a:endParaRPr lang="fr-FR" sz="2000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5562" y="2044155"/>
            <a:ext cx="5399234" cy="2714156"/>
            <a:chOff x="30654" y="394757"/>
            <a:chExt cx="5399234" cy="2714156"/>
          </a:xfrm>
        </p:grpSpPr>
        <p:sp>
          <p:nvSpPr>
            <p:cNvPr id="3" name="Rectangle 2"/>
            <p:cNvSpPr/>
            <p:nvPr/>
          </p:nvSpPr>
          <p:spPr>
            <a:xfrm>
              <a:off x="30654" y="1539253"/>
              <a:ext cx="5399234" cy="156966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fr-FR" sz="3200" dirty="0">
                  <a:latin typeface="Futura Medium"/>
                  <a:ea typeface="Verdana" panose="020B0604030504040204" pitchFamily="34" charset="0"/>
                </a:rPr>
                <a:t>a</a:t>
              </a:r>
              <a:r>
                <a:rPr lang="fr-FR" sz="3200" dirty="0" smtClean="0">
                  <a:latin typeface="Futura Medium"/>
                  <a:ea typeface="Verdana" panose="020B0604030504040204" pitchFamily="34" charset="0"/>
                </a:rPr>
                <a:t>lloués en 2022 aux sportifs </a:t>
              </a:r>
              <a:br>
                <a:rPr lang="fr-FR" sz="3200" dirty="0" smtClean="0">
                  <a:latin typeface="Futura Medium"/>
                  <a:ea typeface="Verdana" panose="020B0604030504040204" pitchFamily="34" charset="0"/>
                </a:rPr>
              </a:br>
              <a:r>
                <a:rPr lang="fr-FR" sz="3200" dirty="0" smtClean="0">
                  <a:latin typeface="Futura Medium"/>
                  <a:ea typeface="Verdana" panose="020B0604030504040204" pitchFamily="34" charset="0"/>
                </a:rPr>
                <a:t>de haut niveau évoluant</a:t>
              </a:r>
              <a:br>
                <a:rPr lang="fr-FR" sz="3200" dirty="0" smtClean="0">
                  <a:latin typeface="Futura Medium"/>
                  <a:ea typeface="Verdana" panose="020B0604030504040204" pitchFamily="34" charset="0"/>
                </a:rPr>
              </a:br>
              <a:r>
                <a:rPr lang="fr-FR" sz="3200" dirty="0" smtClean="0">
                  <a:latin typeface="Futura Medium"/>
                  <a:ea typeface="Verdana" panose="020B0604030504040204" pitchFamily="34" charset="0"/>
                </a:rPr>
                <a:t>dans les clubs Vernonnais</a:t>
              </a:r>
              <a:endParaRPr lang="fr-FR" sz="3200" dirty="0">
                <a:latin typeface="Futura Medium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33189" y="394757"/>
              <a:ext cx="3439124" cy="132343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fr-FR" sz="8000" b="1" dirty="0" smtClean="0">
                  <a:latin typeface="Futura Medium"/>
                  <a:ea typeface="Verdana" panose="020B0604030504040204" pitchFamily="34" charset="0"/>
                </a:rPr>
                <a:t>8000 €</a:t>
              </a:r>
              <a:endParaRPr lang="fr-FR" sz="4000" dirty="0">
                <a:latin typeface="Futura Medium"/>
                <a:ea typeface="Verdana" panose="020B0604030504040204" pitchFamily="34" charset="0"/>
              </a:endParaRPr>
            </a:p>
          </p:txBody>
        </p:sp>
      </p:grpSp>
      <p:sp>
        <p:nvSpPr>
          <p:cNvPr id="5" name="Espace réservé du texte 3"/>
          <p:cNvSpPr txBox="1">
            <a:spLocks/>
          </p:cNvSpPr>
          <p:nvPr/>
        </p:nvSpPr>
        <p:spPr>
          <a:xfrm>
            <a:off x="10711047" y="6738152"/>
            <a:ext cx="5170080" cy="1119338"/>
          </a:xfrm>
          <a:prstGeom prst="rect">
            <a:avLst/>
          </a:prstGeom>
          <a:noFill/>
        </p:spPr>
        <p:txBody>
          <a:bodyPr numCol="1"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>
                <a:latin typeface="Futura Medium"/>
                <a:ea typeface="Verdana" panose="020B0604030504040204" pitchFamily="34" charset="0"/>
              </a:rPr>
              <a:t>Clubs concernés :</a:t>
            </a:r>
            <a:br>
              <a:rPr lang="fr-FR" sz="2800" dirty="0" smtClean="0">
                <a:latin typeface="Futura Medium"/>
                <a:ea typeface="Verdana" panose="020B0604030504040204" pitchFamily="34" charset="0"/>
              </a:rPr>
            </a:br>
            <a:r>
              <a:rPr lang="fr-FR" sz="2800" dirty="0" smtClean="0">
                <a:latin typeface="Futura Medium"/>
                <a:ea typeface="Verdana" panose="020B0604030504040204" pitchFamily="34" charset="0"/>
              </a:rPr>
              <a:t>SMV Handball, SPN Canoë-Kayak, SPN Athlétisme, SPN Basket</a:t>
            </a:r>
            <a:endParaRPr lang="fr-FR" sz="3200" dirty="0">
              <a:latin typeface="Futura Medium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2" y="-15249"/>
            <a:ext cx="12063663" cy="9159249"/>
          </a:xfrm>
          <a:prstGeom prst="parallelogram">
            <a:avLst>
              <a:gd name="adj" fmla="val 61420"/>
            </a:avLst>
          </a:prstGeom>
        </p:spPr>
      </p:pic>
    </p:spTree>
    <p:extLst>
      <p:ext uri="{BB962C8B-B14F-4D97-AF65-F5344CB8AC3E}">
        <p14:creationId xmlns:p14="http://schemas.microsoft.com/office/powerpoint/2010/main" val="34051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VIE ASSOCIATIVE ET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PARTICIPATION CITOYENNE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n°45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10502612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Subventions 2022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Associations</a:t>
            </a: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14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11810" y="2088023"/>
            <a:ext cx="5780408" cy="2483977"/>
            <a:chOff x="98776" y="378715"/>
            <a:chExt cx="5780408" cy="2483977"/>
          </a:xfrm>
        </p:grpSpPr>
        <p:sp>
          <p:nvSpPr>
            <p:cNvPr id="3" name="Rectangle 2"/>
            <p:cNvSpPr/>
            <p:nvPr/>
          </p:nvSpPr>
          <p:spPr>
            <a:xfrm>
              <a:off x="98776" y="1539253"/>
              <a:ext cx="5262979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fr-FR" sz="4000" dirty="0">
                  <a:latin typeface="Futura Medium"/>
                  <a:ea typeface="Verdana" panose="020B0604030504040204" pitchFamily="34" charset="0"/>
                </a:rPr>
                <a:t>d</a:t>
              </a:r>
              <a:r>
                <a:rPr lang="fr-FR" sz="4000" dirty="0" smtClean="0">
                  <a:latin typeface="Futura Medium"/>
                  <a:ea typeface="Verdana" panose="020B0604030504040204" pitchFamily="34" charset="0"/>
                </a:rPr>
                <a:t>u budget 2022 alloué</a:t>
              </a:r>
              <a:br>
                <a:rPr lang="fr-FR" sz="4000" dirty="0" smtClean="0">
                  <a:latin typeface="Futura Medium"/>
                  <a:ea typeface="Verdana" panose="020B0604030504040204" pitchFamily="34" charset="0"/>
                </a:rPr>
              </a:br>
              <a:r>
                <a:rPr lang="fr-FR" sz="4000" dirty="0" smtClean="0">
                  <a:latin typeface="Futura Medium"/>
                  <a:ea typeface="Verdana" panose="020B0604030504040204" pitchFamily="34" charset="0"/>
                </a:rPr>
                <a:t>aux associations</a:t>
              </a:r>
              <a:endParaRPr lang="fr-FR" sz="4000" dirty="0">
                <a:latin typeface="Futura Medium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43345" y="378715"/>
              <a:ext cx="523583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0" b="1" dirty="0" smtClean="0">
                  <a:latin typeface="Futura Medium"/>
                  <a:ea typeface="Verdana" panose="020B0604030504040204" pitchFamily="34" charset="0"/>
                </a:rPr>
                <a:t>842 150 €</a:t>
              </a:r>
              <a:endParaRPr lang="fr-FR" sz="4000" dirty="0">
                <a:latin typeface="Futura Medium"/>
                <a:ea typeface="Verdana" panose="020B0604030504040204" pitchFamily="34" charset="0"/>
              </a:endParaRPr>
            </a:p>
          </p:txBody>
        </p:sp>
      </p:grpSp>
      <p:sp>
        <p:nvSpPr>
          <p:cNvPr id="5" name="Espace réservé du texte 3"/>
          <p:cNvSpPr txBox="1">
            <a:spLocks/>
          </p:cNvSpPr>
          <p:nvPr/>
        </p:nvSpPr>
        <p:spPr>
          <a:xfrm>
            <a:off x="9994499" y="7747762"/>
            <a:ext cx="6261501" cy="1119338"/>
          </a:xfrm>
          <a:prstGeom prst="rect">
            <a:avLst/>
          </a:prstGeom>
          <a:noFill/>
        </p:spPr>
        <p:txBody>
          <a:bodyPr numCol="1"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>
                <a:latin typeface="Futura Medium"/>
                <a:ea typeface="Verdana" panose="020B0604030504040204" pitchFamily="34" charset="0"/>
              </a:rPr>
              <a:t>a</a:t>
            </a: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ssociations concernées</a:t>
            </a:r>
            <a:endParaRPr lang="fr-FR" sz="4400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0979" y="7055363"/>
            <a:ext cx="4566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1" dirty="0" smtClean="0">
                <a:latin typeface="Futura Medium"/>
                <a:ea typeface="Verdana" panose="020B0604030504040204" pitchFamily="34" charset="0"/>
              </a:rPr>
              <a:t>104</a:t>
            </a:r>
            <a:endParaRPr lang="fr-FR" sz="4000" dirty="0">
              <a:latin typeface="Futura Medium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4" y="0"/>
            <a:ext cx="12675937" cy="9144000"/>
          </a:xfrm>
          <a:prstGeom prst="parallelogram">
            <a:avLst>
              <a:gd name="adj" fmla="val 68333"/>
            </a:avLst>
          </a:prstGeom>
        </p:spPr>
      </p:pic>
    </p:spTree>
    <p:extLst>
      <p:ext uri="{BB962C8B-B14F-4D97-AF65-F5344CB8AC3E}">
        <p14:creationId xmlns:p14="http://schemas.microsoft.com/office/powerpoint/2010/main" val="37034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359124" y="2882010"/>
            <a:ext cx="6219051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n°46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06" y="0"/>
            <a:ext cx="10391874" cy="9144000"/>
          </a:xfrm>
          <a:prstGeom prst="parallelogram">
            <a:avLst>
              <a:gd name="adj" fmla="val 56585"/>
            </a:avLst>
          </a:prstGeom>
        </p:spPr>
      </p:pic>
      <p:grpSp>
        <p:nvGrpSpPr>
          <p:cNvPr id="9" name="Groupe 8"/>
          <p:cNvGrpSpPr/>
          <p:nvPr/>
        </p:nvGrpSpPr>
        <p:grpSpPr>
          <a:xfrm>
            <a:off x="5282670" y="-65314"/>
            <a:ext cx="10973330" cy="9209314"/>
            <a:chOff x="2607632" y="-77123"/>
            <a:chExt cx="10973330" cy="9209314"/>
          </a:xfrm>
        </p:grpSpPr>
        <p:pic>
          <p:nvPicPr>
            <p:cNvPr id="10" name="Imag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3417" r="67423" b="28923"/>
            <a:stretch/>
          </p:blipFill>
          <p:spPr>
            <a:xfrm>
              <a:off x="2607632" y="-77123"/>
              <a:ext cx="4966798" cy="9209314"/>
            </a:xfrm>
            <a:prstGeom prst="rect">
              <a:avLst/>
            </a:prstGeom>
          </p:spPr>
        </p:pic>
        <p:grpSp>
          <p:nvGrpSpPr>
            <p:cNvPr id="11" name="Groupe 10"/>
            <p:cNvGrpSpPr/>
            <p:nvPr userDrawn="1"/>
          </p:nvGrpSpPr>
          <p:grpSpPr>
            <a:xfrm>
              <a:off x="3657845" y="-11811"/>
              <a:ext cx="9923117" cy="9144002"/>
              <a:chOff x="3657845" y="-11811"/>
              <a:chExt cx="9923117" cy="9144002"/>
            </a:xfrm>
          </p:grpSpPr>
          <p:sp>
            <p:nvSpPr>
              <p:cNvPr id="12" name="Rectangle 11"/>
              <p:cNvSpPr/>
              <p:nvPr userDrawn="1"/>
            </p:nvSpPr>
            <p:spPr>
              <a:xfrm rot="10800000" flipV="1">
                <a:off x="8797492" y="-11809"/>
                <a:ext cx="4783470" cy="9144000"/>
              </a:xfrm>
              <a:prstGeom prst="rect">
                <a:avLst/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Triangle isocèle 12"/>
              <p:cNvSpPr/>
              <p:nvPr userDrawn="1"/>
            </p:nvSpPr>
            <p:spPr>
              <a:xfrm rot="10800000" flipV="1">
                <a:off x="3657845" y="-11811"/>
                <a:ext cx="5504881" cy="9144002"/>
              </a:xfrm>
              <a:prstGeom prst="triangle">
                <a:avLst>
                  <a:gd name="adj" fmla="val 5677"/>
                </a:avLst>
              </a:prstGeom>
              <a:solidFill>
                <a:srgbClr val="225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VIE ASSOCIATIVE ET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PARTICIPATION CITOYENNE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10338780" y="3933532"/>
            <a:ext cx="564450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Subvention pour </a:t>
            </a:r>
            <a:r>
              <a:rPr lang="fr-FR" sz="4000" b="1" smtClean="0">
                <a:latin typeface="Futura Medium"/>
                <a:ea typeface="Verdana" panose="020B0604030504040204" pitchFamily="34" charset="0"/>
              </a:rPr>
              <a:t>l’organisation d’un</a:t>
            </a:r>
            <a:br>
              <a:rPr lang="fr-FR" sz="4000" b="1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smtClean="0">
                <a:latin typeface="Futura Medium"/>
                <a:ea typeface="Verdana" panose="020B0604030504040204" pitchFamily="34" charset="0"/>
              </a:rPr>
              <a:t>tournois </a:t>
            </a: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de </a:t>
            </a:r>
            <a:r>
              <a:rPr lang="fr-FR" sz="4000" b="1" smtClean="0">
                <a:latin typeface="Futura Medium"/>
                <a:ea typeface="Verdana" panose="020B0604030504040204" pitchFamily="34" charset="0"/>
              </a:rPr>
              <a:t>basket </a:t>
            </a:r>
            <a:br>
              <a:rPr lang="fr-FR" sz="4000" b="1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smtClean="0">
                <a:latin typeface="Futura Medium"/>
                <a:ea typeface="Verdana" panose="020B0604030504040204" pitchFamily="34" charset="0"/>
              </a:rPr>
              <a:t>open </a:t>
            </a:r>
            <a:r>
              <a:rPr lang="fr-FR" sz="4000" b="1" dirty="0" err="1" smtClean="0">
                <a:latin typeface="Futura Medium"/>
                <a:ea typeface="Verdana" panose="020B0604030504040204" pitchFamily="34" charset="0"/>
              </a:rPr>
              <a:t>start</a:t>
            </a: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 3X3</a:t>
            </a:r>
            <a:r>
              <a:rPr lang="fr-FR" sz="3800" dirty="0">
                <a:latin typeface="Futura Medium"/>
                <a:ea typeface="Verdana" panose="020B0604030504040204" pitchFamily="34" charset="0"/>
              </a:rPr>
              <a:t/>
            </a:r>
            <a:br>
              <a:rPr lang="fr-FR" sz="3800" dirty="0">
                <a:latin typeface="Futura Medium"/>
                <a:ea typeface="Verdana" panose="020B0604030504040204" pitchFamily="34" charset="0"/>
              </a:rPr>
            </a:b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8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VIE ASSOCIATIVE ET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PARTICIPATION CITOYENNE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n°47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57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Convention d’utilisation d’installations et équipements sportifs 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Ville de Vernon / Lycées et établissements assimilés du territoire</a:t>
            </a:r>
          </a:p>
        </p:txBody>
      </p:sp>
    </p:spTree>
    <p:extLst>
      <p:ext uri="{BB962C8B-B14F-4D97-AF65-F5344CB8AC3E}">
        <p14:creationId xmlns:p14="http://schemas.microsoft.com/office/powerpoint/2010/main" val="5305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8283"/>
          <a:stretch/>
        </p:blipFill>
        <p:spPr>
          <a:xfrm rot="21359157">
            <a:off x="2973547" y="-1263278"/>
            <a:ext cx="12641236" cy="10971468"/>
          </a:xfrm>
          <a:prstGeom prst="parallelogram">
            <a:avLst>
              <a:gd name="adj" fmla="val 58538"/>
            </a:avLst>
          </a:prstGeom>
          <a:scene3d>
            <a:camera prst="orthographicFront">
              <a:rot lat="21040692" lon="8618647" rev="260140"/>
            </a:camera>
            <a:lightRig rig="threePt" dir="t"/>
          </a:scene3d>
        </p:spPr>
      </p:pic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CULTURE ET PATRIMOINE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11346624" y="2072815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n°48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71"/>
            <a:ext cx="11182849" cy="9259071"/>
          </a:xfrm>
          <a:prstGeom prst="rect">
            <a:avLst/>
          </a:prstGeom>
        </p:spPr>
      </p:pic>
      <p:sp>
        <p:nvSpPr>
          <p:cNvPr id="4" name="Espace réservé du texte 3"/>
          <p:cNvSpPr txBox="1">
            <a:spLocks/>
          </p:cNvSpPr>
          <p:nvPr/>
        </p:nvSpPr>
        <p:spPr>
          <a:xfrm>
            <a:off x="529390" y="3604836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bg1"/>
                </a:solidFill>
                <a:latin typeface="Futura Medium"/>
                <a:ea typeface="Verdana" panose="020B0604030504040204" pitchFamily="34" charset="0"/>
              </a:rPr>
              <a:t>Musée de Vernon</a:t>
            </a:r>
          </a:p>
          <a:p>
            <a:pPr marL="0" indent="0">
              <a:buNone/>
            </a:pPr>
            <a:endParaRPr lang="fr-FR" sz="4000" b="1" dirty="0">
              <a:solidFill>
                <a:schemeClr val="bg1"/>
              </a:solidFill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solidFill>
                  <a:schemeClr val="bg1"/>
                </a:solidFill>
                <a:latin typeface="Futura Medium"/>
                <a:ea typeface="Verdana" panose="020B0604030504040204" pitchFamily="34" charset="0"/>
              </a:rPr>
              <a:t>Acquisition et inscription à l’inventaire du musée d’une œuvre de Théodore Robinson « Vue de Vernon »</a:t>
            </a:r>
          </a:p>
        </p:txBody>
      </p:sp>
    </p:spTree>
    <p:extLst>
      <p:ext uri="{BB962C8B-B14F-4D97-AF65-F5344CB8AC3E}">
        <p14:creationId xmlns:p14="http://schemas.microsoft.com/office/powerpoint/2010/main" val="31698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POLITIQUE SOCIALE, SENIORS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FAMILLE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n°49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57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Equipe citoyenne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3800" dirty="0" smtClean="0">
                <a:latin typeface="Futura Medium"/>
                <a:ea typeface="Verdana" panose="020B0604030504040204" pitchFamily="34" charset="0"/>
              </a:rPr>
              <a:t>Financement du Conseil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2136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POLITIQUE SOCIALE, SENIORS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FAMILLE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n°50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57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Convention relative au fonctionnement de la 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Maison de Justice et du 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Droit de Vernon </a:t>
            </a: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POLITIQUE SOCIALE, SENIORS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FAMILLE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n°51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57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Centres sociaux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Prestations de service et subventions de la CAF</a:t>
            </a: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POLITIQUE SOCIALE, SENIORS </a:t>
            </a:r>
            <a:br>
              <a:rPr lang="fr-FR" sz="36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ET FAMILLE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n°52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557730" y="393353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Caisse des Dépôts et Consignations</a:t>
            </a:r>
          </a:p>
          <a:p>
            <a:pPr marL="0" indent="0">
              <a:buNone/>
            </a:pPr>
            <a:endParaRPr lang="fr-FR" sz="4000" b="1" dirty="0">
              <a:latin typeface="Futura Medium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4000" dirty="0" smtClean="0">
                <a:latin typeface="Futura Medium"/>
                <a:ea typeface="Verdana" panose="020B0604030504040204" pitchFamily="34" charset="0"/>
              </a:rPr>
              <a:t>Appel à projet « Numérique inclusif, numérique éducatif » pour les centres sociaux</a:t>
            </a:r>
            <a:endParaRPr lang="fr-FR" sz="3800" dirty="0" smtClean="0"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6F41F523-804C-42B0-95BE-0E129503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937" y="928070"/>
            <a:ext cx="6561221" cy="774185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24" y="318053"/>
            <a:ext cx="14691360" cy="1912553"/>
          </a:xfrm>
        </p:spPr>
        <p:txBody>
          <a:bodyPr anchor="b">
            <a:normAutofit/>
          </a:bodyPr>
          <a:lstStyle/>
          <a:p>
            <a:r>
              <a:rPr lang="fr-FR" sz="5800" b="1" dirty="0">
                <a:latin typeface="Arial Nova" panose="020B0504020202020204" pitchFamily="34" charset="0"/>
                <a:cs typeface="Calibri" panose="020F0502020204030204" pitchFamily="34" charset="0"/>
              </a:rPr>
              <a:t>Missions du CESE-SNA au service </a:t>
            </a:r>
            <a:r>
              <a:rPr lang="fr-FR" sz="5800" b="1" dirty="0" smtClean="0">
                <a:latin typeface="Arial Nova" panose="020B0504020202020204" pitchFamily="34" charset="0"/>
                <a:cs typeface="Calibri" panose="020F0502020204030204" pitchFamily="34" charset="0"/>
              </a:rPr>
              <a:t/>
            </a:r>
            <a:br>
              <a:rPr lang="fr-FR" sz="5800" b="1" dirty="0" smtClean="0">
                <a:latin typeface="Arial Nova" panose="020B0504020202020204" pitchFamily="34" charset="0"/>
                <a:cs typeface="Calibri" panose="020F0502020204030204" pitchFamily="34" charset="0"/>
              </a:rPr>
            </a:br>
            <a:r>
              <a:rPr lang="fr-FR" sz="5800" b="1" dirty="0" smtClean="0">
                <a:latin typeface="Arial Nova" panose="020B0504020202020204" pitchFamily="34" charset="0"/>
                <a:cs typeface="Calibri" panose="020F0502020204030204" pitchFamily="34" charset="0"/>
              </a:rPr>
              <a:t>du </a:t>
            </a:r>
            <a:r>
              <a:rPr lang="fr-FR" sz="5800" b="1" dirty="0">
                <a:latin typeface="Arial Nova" panose="020B0504020202020204" pitchFamily="34" charset="0"/>
                <a:cs typeface="Calibri" panose="020F0502020204030204" pitchFamily="34" charset="0"/>
              </a:rPr>
              <a:t>territoire et des habitants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06B2217-484A-4F75-AE1F-3F58515D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4" y="3077288"/>
            <a:ext cx="11501344" cy="4745950"/>
          </a:xfrm>
        </p:spPr>
        <p:txBody>
          <a:bodyPr anchor="t">
            <a:normAutofit fontScale="92500" lnSpcReduction="20000"/>
          </a:bodyPr>
          <a:lstStyle/>
          <a:p>
            <a:pPr marL="0" lvl="2" indent="0" fontAlgn="base">
              <a:spcBef>
                <a:spcPts val="1333"/>
              </a:spcBef>
              <a:buNone/>
            </a:pPr>
            <a:endParaRPr lang="fr-FR" dirty="0">
              <a:solidFill>
                <a:srgbClr val="555555"/>
              </a:solidFill>
              <a:latin typeface="Arial Nova" panose="020B0504020202020204" pitchFamily="34" charset="0"/>
            </a:endParaRPr>
          </a:p>
          <a:p>
            <a:pPr marL="0" lvl="2" indent="0" fontAlgn="base">
              <a:spcBef>
                <a:spcPts val="1333"/>
              </a:spcBef>
              <a:buNone/>
            </a:pPr>
            <a:r>
              <a:rPr lang="fr-FR" sz="3733" dirty="0" smtClean="0">
                <a:latin typeface="Arial Nova" panose="020B0504020202020204" pitchFamily="34" charset="0"/>
              </a:rPr>
              <a:t>1 - Contribuer </a:t>
            </a:r>
            <a:r>
              <a:rPr lang="fr-FR" sz="3733" dirty="0">
                <a:latin typeface="Arial Nova" panose="020B0504020202020204" pitchFamily="34" charset="0"/>
              </a:rPr>
              <a:t>à l’élaboration, à la révision, au suivi et à </a:t>
            </a:r>
            <a:r>
              <a:rPr lang="fr-FR" sz="3733" dirty="0" smtClean="0">
                <a:latin typeface="Arial Nova" panose="020B0504020202020204" pitchFamily="34" charset="0"/>
              </a:rPr>
              <a:t>l’évaluation </a:t>
            </a:r>
            <a:r>
              <a:rPr lang="fr-FR" sz="3733" dirty="0">
                <a:latin typeface="Arial Nova" panose="020B0504020202020204" pitchFamily="34" charset="0"/>
              </a:rPr>
              <a:t>du projet de territoire </a:t>
            </a:r>
            <a:r>
              <a:rPr lang="fr-FR" sz="3733" dirty="0" smtClean="0">
                <a:latin typeface="Arial Nova" panose="020B0504020202020204" pitchFamily="34" charset="0"/>
              </a:rPr>
              <a:t/>
            </a:r>
            <a:br>
              <a:rPr lang="fr-FR" sz="3733" dirty="0" smtClean="0">
                <a:latin typeface="Arial Nova" panose="020B0504020202020204" pitchFamily="34" charset="0"/>
              </a:rPr>
            </a:br>
            <a:endParaRPr lang="fr-FR" sz="3733" dirty="0">
              <a:latin typeface="Arial Nova" panose="020B0504020202020204" pitchFamily="34" charset="0"/>
            </a:endParaRPr>
          </a:p>
          <a:p>
            <a:pPr marL="0" lvl="2" indent="0" fontAlgn="base">
              <a:spcBef>
                <a:spcPts val="1333"/>
              </a:spcBef>
              <a:buNone/>
            </a:pP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2 - Porter </a:t>
            </a: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et accompagner des actions et des projets citoyens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/>
            </a:r>
            <a:b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</a:b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lvl="2" indent="0" fontAlgn="base">
              <a:spcBef>
                <a:spcPts val="1333"/>
              </a:spcBef>
              <a:buNone/>
            </a:pP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3 - Animer </a:t>
            </a: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les réseaux d’acteurs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/>
            </a:r>
            <a:b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</a:b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0" lvl="2" indent="0" fontAlgn="base">
              <a:spcBef>
                <a:spcPts val="1333"/>
              </a:spcBef>
              <a:buNone/>
            </a:pP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4 - Animer </a:t>
            </a:r>
            <a:r>
              <a:rPr lang="fr-FR" sz="3733" dirty="0">
                <a:latin typeface="Arial Nova" panose="020B0504020202020204" pitchFamily="34" charset="0"/>
                <a:cs typeface="Calibri" panose="020F0502020204030204" pitchFamily="34" charset="0"/>
              </a:rPr>
              <a:t>et produire du débat </a:t>
            </a:r>
            <a:r>
              <a:rPr lang="fr-FR" sz="3733" dirty="0" smtClean="0">
                <a:latin typeface="Arial Nova" panose="020B0504020202020204" pitchFamily="34" charset="0"/>
                <a:cs typeface="Calibri" panose="020F0502020204030204" pitchFamily="34" charset="0"/>
              </a:rPr>
              <a:t>public</a:t>
            </a:r>
            <a:endParaRPr lang="fr-FR" sz="3733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LOGEMENT ET HANDICAP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689048" y="4148523"/>
            <a:ext cx="5592836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n°53</a:t>
            </a:r>
          </a:p>
          <a:p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702419" y="3474055"/>
            <a:ext cx="6871368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Medium"/>
                <a:ea typeface="Verdana" panose="020B0604030504040204" pitchFamily="34" charset="0"/>
              </a:rPr>
              <a:t>Adhésion au système d’enregistrement de la demande de logement locatif social (SNE)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 txBox="1">
            <a:spLocks/>
          </p:cNvSpPr>
          <p:nvPr/>
        </p:nvSpPr>
        <p:spPr>
          <a:xfrm>
            <a:off x="5021940" y="540793"/>
            <a:ext cx="10961345" cy="577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b="1" dirty="0" smtClean="0">
                <a:latin typeface="Futura Medium"/>
                <a:ea typeface="Verdana" panose="020B0604030504040204" pitchFamily="34" charset="0"/>
              </a:rPr>
              <a:t>HORS COMMISSION</a:t>
            </a:r>
            <a:endParaRPr lang="fr-FR" sz="3600" b="1" dirty="0"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824005" y="4551153"/>
            <a:ext cx="6219051" cy="577850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5400" b="1" dirty="0" smtClean="0">
                <a:solidFill>
                  <a:srgbClr val="FFC000"/>
                </a:solidFill>
                <a:latin typeface="Futura Medium"/>
                <a:ea typeface="Verdana" panose="020B0604030504040204" pitchFamily="34" charset="0"/>
              </a:rPr>
              <a:t>Dossier n°54</a:t>
            </a:r>
            <a:endParaRPr lang="fr-FR" sz="5400" b="1" dirty="0">
              <a:solidFill>
                <a:srgbClr val="FFC000"/>
              </a:solidFill>
              <a:latin typeface="Futura Medium"/>
              <a:ea typeface="Verdan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9499673" y="4484042"/>
            <a:ext cx="7369555" cy="1235241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Compte-rendu </a:t>
            </a:r>
            <a:br>
              <a:rPr lang="fr-FR" sz="4000" b="1" dirty="0" smtClean="0">
                <a:latin typeface="Futura Medium"/>
                <a:ea typeface="Verdana" panose="020B0604030504040204" pitchFamily="34" charset="0"/>
              </a:rPr>
            </a:br>
            <a:r>
              <a:rPr lang="fr-FR" sz="4000" b="1" dirty="0" smtClean="0">
                <a:latin typeface="Futura Medium"/>
                <a:ea typeface="Verdana" panose="020B0604030504040204" pitchFamily="34" charset="0"/>
              </a:rPr>
              <a:t>des décisions</a:t>
            </a:r>
          </a:p>
        </p:txBody>
      </p:sp>
    </p:spTree>
    <p:extLst>
      <p:ext uri="{BB962C8B-B14F-4D97-AF65-F5344CB8AC3E}">
        <p14:creationId xmlns:p14="http://schemas.microsoft.com/office/powerpoint/2010/main" val="11597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05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7573750" y="500494"/>
            <a:ext cx="6290926" cy="8178516"/>
            <a:chOff x="6471333" y="697742"/>
            <a:chExt cx="6290926" cy="8178516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D51D934D-C52C-45CA-B8CE-F06D09018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433" t="7421" r="23214"/>
            <a:stretch/>
          </p:blipFill>
          <p:spPr>
            <a:xfrm>
              <a:off x="6471333" y="697742"/>
              <a:ext cx="6290926" cy="817851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0652760" y="1577340"/>
              <a:ext cx="2109499" cy="1874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1333" y="3772800"/>
              <a:ext cx="1155180" cy="57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xmlns="" id="{1F5358E6-4713-4CB4-A156-8B9D5F67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19" y="6162953"/>
            <a:ext cx="4762413" cy="2629801"/>
          </a:xfrm>
        </p:spPr>
        <p:txBody>
          <a:bodyPr vert="horz" lIns="121920" tIns="60960" rIns="121920" bIns="60960" rtlCol="0" anchor="b">
            <a:normAutofit/>
          </a:bodyPr>
          <a:lstStyle/>
          <a:p>
            <a:r>
              <a:rPr lang="en-US" sz="5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CESE-SNA enraciné dans le territoire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8788" r="7008" b="26739"/>
          <a:stretch/>
        </p:blipFill>
        <p:spPr>
          <a:xfrm rot="2448460">
            <a:off x="6085093" y="2187808"/>
            <a:ext cx="1026190" cy="13317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18193" y="3351627"/>
            <a:ext cx="393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Produire du débat public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4824" y="4586050"/>
            <a:ext cx="546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Partager et diffuser des connaissances</a:t>
            </a:r>
            <a:br>
              <a:rPr lang="fr-FR" sz="2400" dirty="0" smtClean="0">
                <a:latin typeface="Arial Nova" panose="020B0504020202020204" pitchFamily="34" charset="0"/>
              </a:rPr>
            </a:br>
            <a:r>
              <a:rPr lang="fr-FR" sz="2400" dirty="0" smtClean="0">
                <a:latin typeface="Arial Nova" panose="020B0504020202020204" pitchFamily="34" charset="0"/>
              </a:rPr>
              <a:t>sur les questions intercommunales </a:t>
            </a:r>
            <a:br>
              <a:rPr lang="fr-FR" sz="2400" dirty="0" smtClean="0">
                <a:latin typeface="Arial Nova" panose="020B0504020202020204" pitchFamily="34" charset="0"/>
              </a:rPr>
            </a:br>
            <a:r>
              <a:rPr lang="fr-FR" sz="2400" dirty="0" smtClean="0">
                <a:latin typeface="Arial Nova" panose="020B0504020202020204" pitchFamily="34" charset="0"/>
              </a:rPr>
              <a:t>Éducation populaire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46290" y="779536"/>
            <a:ext cx="558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Apporter une contribution (produire des études) et formuler des avis sur les politiques publiques du territoire de SNA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218836" y="1975654"/>
            <a:ext cx="4029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Porter des actions et des projets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218836" y="2965535"/>
            <a:ext cx="4029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Assurer une fonction de catalyseur des projets et actions des associations et plus globalement des forces vives du territoire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60738" r="80441" b="5578"/>
          <a:stretch/>
        </p:blipFill>
        <p:spPr>
          <a:xfrm rot="6183948">
            <a:off x="11971858" y="465309"/>
            <a:ext cx="795414" cy="20671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8788" r="7008" b="26739"/>
          <a:stretch/>
        </p:blipFill>
        <p:spPr>
          <a:xfrm rot="2714229">
            <a:off x="7051805" y="3668399"/>
            <a:ext cx="1026190" cy="183530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8788" r="7008" b="26739"/>
          <a:stretch/>
        </p:blipFill>
        <p:spPr>
          <a:xfrm rot="3702972">
            <a:off x="7675779" y="-235937"/>
            <a:ext cx="1026190" cy="18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Connecteur droit 91"/>
          <p:cNvCxnSpPr/>
          <p:nvPr/>
        </p:nvCxnSpPr>
        <p:spPr>
          <a:xfrm>
            <a:off x="15009510" y="4255736"/>
            <a:ext cx="364553" cy="40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42EF656-5A1F-44A8-9E05-9E80FAB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70" y="84777"/>
            <a:ext cx="5001932" cy="1173708"/>
          </a:xfrm>
        </p:spPr>
        <p:txBody>
          <a:bodyPr vert="horz" lIns="121920" tIns="60960" rIns="121920" bIns="60960" rtlCol="0" anchor="b">
            <a:normAutofit/>
          </a:bodyPr>
          <a:lstStyle/>
          <a:p>
            <a:r>
              <a:rPr lang="en-US" sz="5800" b="1" dirty="0">
                <a:latin typeface="+mn-lt"/>
              </a:rPr>
              <a:t>Organisation</a:t>
            </a:r>
            <a:r>
              <a:rPr lang="en-US" sz="6800" b="1" dirty="0">
                <a:latin typeface="+mn-lt"/>
              </a:rPr>
              <a:t> </a:t>
            </a:r>
          </a:p>
        </p:txBody>
      </p:sp>
      <p:grpSp>
        <p:nvGrpSpPr>
          <p:cNvPr id="130" name="Groupe 129"/>
          <p:cNvGrpSpPr/>
          <p:nvPr/>
        </p:nvGrpSpPr>
        <p:grpSpPr>
          <a:xfrm>
            <a:off x="4722954" y="671631"/>
            <a:ext cx="10316373" cy="5254492"/>
            <a:chOff x="4722954" y="671631"/>
            <a:chExt cx="10316373" cy="5254492"/>
          </a:xfrm>
        </p:grpSpPr>
        <p:sp>
          <p:nvSpPr>
            <p:cNvPr id="4" name="ZoneTexte 3"/>
            <p:cNvSpPr txBox="1"/>
            <p:nvPr/>
          </p:nvSpPr>
          <p:spPr>
            <a:xfrm>
              <a:off x="7924081" y="671631"/>
              <a:ext cx="5800299" cy="58477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 smtClean="0">
                  <a:latin typeface="Arial Nova" panose="020B0504020202020204" pitchFamily="34" charset="0"/>
                </a:rPr>
                <a:t>CONSEIL COMMUNAUTAIRE</a:t>
              </a:r>
              <a:endParaRPr lang="fr-FR" sz="3200" b="1" dirty="0">
                <a:latin typeface="Arial Nova" panose="020B0504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0044033" y="1393793"/>
              <a:ext cx="1119117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 smtClean="0">
                  <a:latin typeface="Arial Nova" panose="020B0504020202020204" pitchFamily="34" charset="0"/>
                </a:rPr>
                <a:t>CESE</a:t>
              </a:r>
              <a:endParaRPr lang="fr-FR" b="1" dirty="0">
                <a:latin typeface="Arial Nova" panose="020B0504020202020204" pitchFamily="34" charset="0"/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6003545" y="2303222"/>
              <a:ext cx="8144666" cy="1200329"/>
              <a:chOff x="3645356" y="2719095"/>
              <a:chExt cx="8144666" cy="1200329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3645356" y="2719095"/>
                <a:ext cx="3534771" cy="120032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latin typeface="Arial Nova" panose="020B0504020202020204" pitchFamily="34" charset="0"/>
                  </a:rPr>
                  <a:t>Collège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Acteurs économiques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Organisations professionnelles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Syndicales</a:t>
                </a:r>
                <a:endParaRPr lang="fr-FR" sz="18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7379907" y="2720582"/>
                <a:ext cx="1730992" cy="64633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latin typeface="Arial Nova" panose="020B0504020202020204" pitchFamily="34" charset="0"/>
                  </a:rPr>
                  <a:t>Collège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Associations</a:t>
                </a:r>
                <a:endParaRPr lang="fr-FR" sz="1800" dirty="0">
                  <a:latin typeface="Arial Nova" panose="020B0504020202020204" pitchFamily="34" charset="0"/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9310679" y="2719095"/>
                <a:ext cx="2479343" cy="92333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latin typeface="Arial Nova" panose="020B0504020202020204" pitchFamily="34" charset="0"/>
                  </a:rPr>
                  <a:t>Collège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Citoyens</a:t>
                </a:r>
                <a:br>
                  <a:rPr lang="fr-FR" sz="1800" dirty="0" smtClean="0"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latin typeface="Arial Nova" panose="020B0504020202020204" pitchFamily="34" charset="0"/>
                  </a:rPr>
                  <a:t>Personnes qualifiées</a:t>
                </a:r>
                <a:endParaRPr lang="fr-FR" sz="1800" dirty="0"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4722954" y="3904035"/>
              <a:ext cx="10316373" cy="923330"/>
              <a:chOff x="2412891" y="4470099"/>
              <a:chExt cx="10316373" cy="923330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2412891" y="4470099"/>
                <a:ext cx="2198467" cy="923330"/>
              </a:xfrm>
              <a:prstGeom prst="rect">
                <a:avLst/>
              </a:prstGeom>
              <a:solidFill>
                <a:srgbClr val="17375E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Commission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Études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Orienter</a:t>
                </a:r>
                <a:endParaRPr lang="fr-FR" sz="1800" dirty="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126442" y="4470099"/>
                <a:ext cx="2250799" cy="923330"/>
              </a:xfrm>
              <a:prstGeom prst="rect">
                <a:avLst/>
              </a:prstGeom>
              <a:solidFill>
                <a:srgbClr val="26262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Commission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Projets </a:t>
                </a:r>
              </a:p>
              <a:p>
                <a:pPr algn="ctr"/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Innover</a:t>
                </a:r>
                <a:endParaRPr lang="fr-FR" sz="1800" dirty="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7892325" y="4470099"/>
                <a:ext cx="2072720" cy="923330"/>
              </a:xfrm>
              <a:prstGeom prst="rect">
                <a:avLst/>
              </a:prstGeom>
              <a:solidFill>
                <a:srgbClr val="4F622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Commission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Relais</a:t>
                </a:r>
              </a:p>
              <a:p>
                <a:pPr algn="ctr"/>
                <a:r>
                  <a:rPr lang="fr-FR" sz="1800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</a:t>
                </a: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artager</a:t>
                </a:r>
                <a:endParaRPr lang="fr-FR" sz="1800" dirty="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10480129" y="4470099"/>
                <a:ext cx="2249135" cy="923330"/>
              </a:xfrm>
              <a:prstGeom prst="rect">
                <a:avLst/>
              </a:prstGeom>
              <a:solidFill>
                <a:srgbClr val="40315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Commission 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Débats</a:t>
                </a:r>
                <a:b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</a:br>
                <a:r>
                  <a:rPr lang="fr-FR" sz="1800" dirty="0" smtClean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Participer</a:t>
                </a:r>
                <a:endParaRPr lang="fr-FR" sz="1800" dirty="0">
                  <a:solidFill>
                    <a:schemeClr val="bg1"/>
                  </a:solidFill>
                  <a:latin typeface="Arial Nova" panose="020B0504020202020204" pitchFamily="34" charset="0"/>
                </a:endParaRPr>
              </a:p>
            </p:txBody>
          </p:sp>
        </p:grpSp>
        <p:sp>
          <p:nvSpPr>
            <p:cNvPr id="18" name="Rectangle à coins arrondis 17"/>
            <p:cNvSpPr/>
            <p:nvPr/>
          </p:nvSpPr>
          <p:spPr>
            <a:xfrm>
              <a:off x="5191117" y="4971177"/>
              <a:ext cx="1059976" cy="441602"/>
            </a:xfrm>
            <a:prstGeom prst="roundRect">
              <a:avLst/>
            </a:prstGeom>
            <a:solidFill>
              <a:srgbClr val="1737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5191117" y="5227849"/>
              <a:ext cx="1059976" cy="441602"/>
            </a:xfrm>
            <a:prstGeom prst="roundRect">
              <a:avLst/>
            </a:prstGeom>
            <a:solidFill>
              <a:srgbClr val="1737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5191117" y="5484521"/>
              <a:ext cx="1059976" cy="441602"/>
            </a:xfrm>
            <a:prstGeom prst="roundRect">
              <a:avLst/>
            </a:prstGeom>
            <a:solidFill>
              <a:srgbClr val="1737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8031916" y="4971177"/>
              <a:ext cx="1059976" cy="441602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62626"/>
                </a:solidFill>
              </a:endParaRPr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8031916" y="5195213"/>
              <a:ext cx="1059976" cy="441602"/>
            </a:xfrm>
            <a:prstGeom prst="roundRect">
              <a:avLst/>
            </a:prstGeom>
            <a:solidFill>
              <a:srgbClr val="2626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62626"/>
                </a:solidFill>
              </a:endParaRPr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10708760" y="4971177"/>
              <a:ext cx="1059976" cy="441602"/>
            </a:xfrm>
            <a:prstGeom prst="roundRect">
              <a:avLst/>
            </a:prstGeom>
            <a:solidFill>
              <a:srgbClr val="4F622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62626"/>
                </a:solidFill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10708760" y="5195213"/>
              <a:ext cx="1059976" cy="441602"/>
            </a:xfrm>
            <a:prstGeom prst="roundRect">
              <a:avLst/>
            </a:prstGeom>
            <a:solidFill>
              <a:srgbClr val="4F622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62626"/>
                </a:solidFill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13407904" y="4906841"/>
              <a:ext cx="1059976" cy="441602"/>
            </a:xfrm>
            <a:prstGeom prst="roundRect">
              <a:avLst/>
            </a:prstGeom>
            <a:solidFill>
              <a:srgbClr val="40315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262626"/>
                </a:solidFill>
              </a:endParaRP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7692334" y="6082998"/>
            <a:ext cx="571557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 Nova" panose="020B0504020202020204" pitchFamily="34" charset="0"/>
              </a:rPr>
              <a:t>Bureau</a:t>
            </a:r>
            <a:br>
              <a:rPr lang="fr-FR" sz="1800" dirty="0" smtClean="0">
                <a:latin typeface="Arial Nova" panose="020B0504020202020204" pitchFamily="34" charset="0"/>
              </a:rPr>
            </a:br>
            <a:r>
              <a:rPr lang="fr-FR" sz="1800" dirty="0" smtClean="0">
                <a:latin typeface="Arial Nova" panose="020B0504020202020204" pitchFamily="34" charset="0"/>
              </a:rPr>
              <a:t>Président(e) / Président(e) délégué(e)</a:t>
            </a:r>
            <a:br>
              <a:rPr lang="fr-FR" sz="1800" dirty="0" smtClean="0">
                <a:latin typeface="Arial Nova" panose="020B0504020202020204" pitchFamily="34" charset="0"/>
              </a:rPr>
            </a:br>
            <a:r>
              <a:rPr lang="fr-FR" sz="1800" dirty="0" smtClean="0">
                <a:latin typeface="Arial Nova" panose="020B0504020202020204" pitchFamily="34" charset="0"/>
              </a:rPr>
              <a:t>Représentants des collèges</a:t>
            </a:r>
            <a:br>
              <a:rPr lang="fr-FR" sz="1800" dirty="0" smtClean="0">
                <a:latin typeface="Arial Nova" panose="020B0504020202020204" pitchFamily="34" charset="0"/>
              </a:rPr>
            </a:br>
            <a:r>
              <a:rPr lang="fr-FR" sz="1800" dirty="0" smtClean="0">
                <a:latin typeface="Arial Nova" panose="020B0504020202020204" pitchFamily="34" charset="0"/>
              </a:rPr>
              <a:t>Représentants des commissions</a:t>
            </a:r>
            <a:endParaRPr lang="fr-FR" sz="1800" dirty="0">
              <a:latin typeface="Arial Nova" panose="020B05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692335" y="7406813"/>
            <a:ext cx="571557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Arial Nova" panose="020B0504020202020204" pitchFamily="34" charset="0"/>
              </a:rPr>
              <a:t>Assemblées plénières</a:t>
            </a:r>
            <a:br>
              <a:rPr lang="fr-FR" sz="1800" dirty="0" smtClean="0">
                <a:latin typeface="Arial Nova" panose="020B0504020202020204" pitchFamily="34" charset="0"/>
              </a:rPr>
            </a:br>
            <a:r>
              <a:rPr lang="fr-FR" sz="1800" dirty="0" smtClean="0">
                <a:latin typeface="Arial Nova" panose="020B0504020202020204" pitchFamily="34" charset="0"/>
              </a:rPr>
              <a:t>Bureau</a:t>
            </a:r>
            <a:br>
              <a:rPr lang="fr-FR" sz="1800" dirty="0" smtClean="0">
                <a:latin typeface="Arial Nova" panose="020B0504020202020204" pitchFamily="34" charset="0"/>
              </a:rPr>
            </a:br>
            <a:r>
              <a:rPr lang="fr-FR" sz="1800" dirty="0" smtClean="0">
                <a:latin typeface="Arial Nova" panose="020B0504020202020204" pitchFamily="34" charset="0"/>
              </a:rPr>
              <a:t>Responsables des groupes de travail</a:t>
            </a:r>
            <a:endParaRPr lang="fr-FR" sz="1800" dirty="0">
              <a:latin typeface="Arial Nova" panose="020B05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92334" y="8538959"/>
            <a:ext cx="571557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Arial Nova" panose="020B0504020202020204" pitchFamily="34" charset="0"/>
              </a:rPr>
              <a:t>Assemblée Générale</a:t>
            </a:r>
            <a:endParaRPr lang="fr-FR" sz="2400" b="1" dirty="0">
              <a:latin typeface="Arial Nova" panose="020B05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824784" y="6498496"/>
            <a:ext cx="2084829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 Nova" panose="020B0504020202020204" pitchFamily="34" charset="0"/>
              </a:rPr>
              <a:t>Secrétariat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cxnSp>
        <p:nvCxnSpPr>
          <p:cNvPr id="30" name="Connecteur droit 29"/>
          <p:cNvCxnSpPr>
            <a:stCxn id="8" idx="2"/>
            <a:endCxn id="10" idx="0"/>
          </p:cNvCxnSpPr>
          <p:nvPr/>
        </p:nvCxnSpPr>
        <p:spPr>
          <a:xfrm>
            <a:off x="10603592" y="1917013"/>
            <a:ext cx="0" cy="387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5721105" y="3685595"/>
            <a:ext cx="48821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0614745" y="3679341"/>
            <a:ext cx="3335866" cy="32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7692334" y="2084461"/>
            <a:ext cx="0" cy="1787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721105" y="3693616"/>
            <a:ext cx="0" cy="178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3950611" y="3665440"/>
            <a:ext cx="0" cy="178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513922" y="3693734"/>
            <a:ext cx="0" cy="178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133253" y="3677692"/>
            <a:ext cx="0" cy="178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ccolade ouvrante 52"/>
          <p:cNvSpPr/>
          <p:nvPr/>
        </p:nvSpPr>
        <p:spPr>
          <a:xfrm>
            <a:off x="4050947" y="4906841"/>
            <a:ext cx="402563" cy="1255633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1356503" y="5303824"/>
            <a:ext cx="2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Groupe de travail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sp>
        <p:nvSpPr>
          <p:cNvPr id="55" name="Accolade ouvrante 54"/>
          <p:cNvSpPr/>
          <p:nvPr/>
        </p:nvSpPr>
        <p:spPr>
          <a:xfrm>
            <a:off x="4039257" y="3665440"/>
            <a:ext cx="402563" cy="1116372"/>
          </a:xfrm>
          <a:prstGeom prst="leftBrace">
            <a:avLst>
              <a:gd name="adj1" fmla="val 23646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2447092" y="3923162"/>
            <a:ext cx="289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 Nova" panose="020B0504020202020204" pitchFamily="34" charset="0"/>
              </a:rPr>
              <a:t>Missions</a:t>
            </a:r>
            <a:endParaRPr lang="fr-FR" sz="2400" dirty="0">
              <a:latin typeface="Arial Nova" panose="020B0504020202020204" pitchFamily="34" charset="0"/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6921421" y="6729328"/>
            <a:ext cx="770913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4" idx="3"/>
          </p:cNvCxnSpPr>
          <p:nvPr/>
        </p:nvCxnSpPr>
        <p:spPr>
          <a:xfrm flipV="1">
            <a:off x="13724380" y="964018"/>
            <a:ext cx="16439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15344275" y="964019"/>
            <a:ext cx="24062" cy="576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13664161" y="6722092"/>
            <a:ext cx="1674455" cy="7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0615073" y="1914505"/>
            <a:ext cx="0" cy="3876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0604129" y="2958418"/>
            <a:ext cx="10616" cy="7190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7703815" y="2075947"/>
            <a:ext cx="5485289" cy="10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7703815" y="2081953"/>
            <a:ext cx="0" cy="178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13185194" y="2087137"/>
            <a:ext cx="3910" cy="184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13735861" y="961510"/>
            <a:ext cx="1643957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15355756" y="961511"/>
            <a:ext cx="24062" cy="57653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 flipV="1">
            <a:off x="13675642" y="6719584"/>
            <a:ext cx="1674455" cy="72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10542831" y="7241080"/>
            <a:ext cx="3811" cy="210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10550119" y="8328424"/>
            <a:ext cx="3811" cy="2105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1249150" y="2663316"/>
            <a:ext cx="4754395" cy="50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 flipV="1">
            <a:off x="1237119" y="2668383"/>
            <a:ext cx="7463" cy="61014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1244582" y="8769791"/>
            <a:ext cx="624776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H="1" flipV="1">
            <a:off x="2877925" y="5796173"/>
            <a:ext cx="12998" cy="20363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 flipV="1">
            <a:off x="2229902" y="5796173"/>
            <a:ext cx="1452242" cy="1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>
            <a:off x="2890923" y="7832517"/>
            <a:ext cx="482464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05CEFF-CBAC-4A50-B627-EAA7D24A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93" y="177423"/>
            <a:ext cx="14020800" cy="789338"/>
          </a:xfrm>
        </p:spPr>
        <p:txBody>
          <a:bodyPr>
            <a:noAutofit/>
          </a:bodyPr>
          <a:lstStyle/>
          <a:p>
            <a:r>
              <a:rPr lang="fr-FR" sz="5800" b="1" dirty="0">
                <a:latin typeface="+mn-lt"/>
              </a:rPr>
              <a:t>Le </a:t>
            </a:r>
            <a:r>
              <a:rPr lang="fr-FR" sz="5800" b="1" dirty="0" smtClean="0">
                <a:latin typeface="+mn-lt"/>
              </a:rPr>
              <a:t>rendez-vous </a:t>
            </a:r>
            <a:r>
              <a:rPr lang="fr-FR" sz="5800" b="1" dirty="0">
                <a:latin typeface="+mn-lt"/>
              </a:rPr>
              <a:t>CESE-SNA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0FCF319-FBD9-4BC4-9CFB-9929E006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92" y="3457119"/>
            <a:ext cx="8629611" cy="3448648"/>
          </a:xfrm>
        </p:spPr>
        <p:txBody>
          <a:bodyPr>
            <a:noAutofit/>
          </a:bodyPr>
          <a:lstStyle/>
          <a:p>
            <a:pPr marL="609585" lvl="1" indent="0" algn="ctr">
              <a:buNone/>
            </a:pPr>
            <a:r>
              <a:rPr lang="fr-FR" sz="3733" dirty="0" smtClean="0"/>
              <a:t>Présentation </a:t>
            </a:r>
            <a:r>
              <a:rPr lang="fr-FR" sz="3733" dirty="0"/>
              <a:t>du CESE 2021 – </a:t>
            </a:r>
            <a:r>
              <a:rPr lang="fr-FR" sz="3733" dirty="0" smtClean="0"/>
              <a:t>2026</a:t>
            </a:r>
            <a:br>
              <a:rPr lang="fr-FR" sz="3733" dirty="0" smtClean="0"/>
            </a:br>
            <a:r>
              <a:rPr lang="fr-FR" sz="3733" dirty="0" smtClean="0"/>
              <a:t> </a:t>
            </a:r>
            <a:endParaRPr lang="fr-FR" sz="3733" dirty="0"/>
          </a:p>
          <a:p>
            <a:pPr marL="609585" lvl="1" indent="0" algn="ctr">
              <a:buNone/>
            </a:pPr>
            <a:r>
              <a:rPr lang="fr-FR" sz="3733" dirty="0"/>
              <a:t>Rappels des plans, contrats, schémas, etc., de SNA  dans le domaine de la transition écologique </a:t>
            </a:r>
            <a:r>
              <a:rPr lang="fr-FR" sz="3733" dirty="0" smtClean="0"/>
              <a:t/>
            </a:r>
            <a:br>
              <a:rPr lang="fr-FR" sz="3733" dirty="0" smtClean="0"/>
            </a:br>
            <a:endParaRPr lang="fr-FR" sz="3733" dirty="0"/>
          </a:p>
          <a:p>
            <a:pPr marL="609585" lvl="1" indent="0" algn="ctr">
              <a:buNone/>
            </a:pPr>
            <a:r>
              <a:rPr lang="fr-FR" sz="3733" dirty="0"/>
              <a:t>Présentation du programme de travail pour le premier semestre </a:t>
            </a:r>
            <a:r>
              <a:rPr lang="fr-FR" sz="3733" dirty="0" smtClean="0"/>
              <a:t>2022</a:t>
            </a:r>
            <a:endParaRPr lang="fr-FR" sz="1867" dirty="0"/>
          </a:p>
          <a:p>
            <a:endParaRPr lang="fr-FR" sz="2400" dirty="0"/>
          </a:p>
        </p:txBody>
      </p:sp>
      <p:pic>
        <p:nvPicPr>
          <p:cNvPr id="8" name="Image 7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955DFCE5-813C-4B60-A823-28CEC74B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952" y="1897040"/>
            <a:ext cx="5479812" cy="646585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50FCF319-FBD9-4BC4-9CFB-9929E006A0AF}"/>
              </a:ext>
            </a:extLst>
          </p:cNvPr>
          <p:cNvSpPr txBox="1">
            <a:spLocks/>
          </p:cNvSpPr>
          <p:nvPr/>
        </p:nvSpPr>
        <p:spPr>
          <a:xfrm>
            <a:off x="713892" y="1303050"/>
            <a:ext cx="8629611" cy="593990"/>
          </a:xfrm>
          <a:prstGeom prst="rect">
            <a:avLst/>
          </a:prstGeom>
          <a:solidFill>
            <a:srgbClr val="417B0A"/>
          </a:solidFill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bg1"/>
                </a:solidFill>
              </a:rPr>
              <a:t>16 décembre 2021 - Plénière CESE</a:t>
            </a:r>
            <a:endParaRPr lang="fr-FR" sz="3733" dirty="0" smtClean="0">
              <a:solidFill>
                <a:schemeClr val="bg1"/>
              </a:solidFill>
            </a:endParaRPr>
          </a:p>
          <a:p>
            <a:pPr marL="609585" lvl="1" indent="0">
              <a:buFont typeface="Arial" panose="020B0604020202020204" pitchFamily="34" charset="0"/>
              <a:buNone/>
            </a:pPr>
            <a:endParaRPr lang="fr-FR" sz="3733" dirty="0" smtClean="0">
              <a:solidFill>
                <a:schemeClr val="bg1"/>
              </a:solidFill>
            </a:endParaRPr>
          </a:p>
          <a:p>
            <a:pPr lvl="2"/>
            <a:endParaRPr lang="fr-FR" sz="3733" dirty="0" smtClean="0">
              <a:solidFill>
                <a:schemeClr val="bg1"/>
              </a:solidFill>
            </a:endParaRPr>
          </a:p>
          <a:p>
            <a:pPr lvl="1"/>
            <a:endParaRPr lang="fr-FR" sz="24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3200" dirty="0" smtClean="0">
              <a:solidFill>
                <a:schemeClr val="bg1"/>
              </a:solidFill>
            </a:endParaRPr>
          </a:p>
          <a:p>
            <a:pPr lvl="1"/>
            <a:endParaRPr lang="fr-FR" sz="2400" dirty="0" smtClean="0">
              <a:solidFill>
                <a:schemeClr val="bg1"/>
              </a:solidFill>
            </a:endParaRPr>
          </a:p>
          <a:p>
            <a:pPr lvl="2"/>
            <a:endParaRPr lang="fr-FR" sz="1867" dirty="0" smtClean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0FCF319-FBD9-4BC4-9CFB-9929E006A0AF}"/>
              </a:ext>
            </a:extLst>
          </p:cNvPr>
          <p:cNvSpPr txBox="1">
            <a:spLocks/>
          </p:cNvSpPr>
          <p:nvPr/>
        </p:nvSpPr>
        <p:spPr>
          <a:xfrm>
            <a:off x="2825087" y="2462819"/>
            <a:ext cx="3521121" cy="728772"/>
          </a:xfrm>
          <a:prstGeom prst="rect">
            <a:avLst/>
          </a:prstGeom>
        </p:spPr>
        <p:txBody>
          <a:bodyPr>
            <a:noAutofit/>
          </a:bodyPr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>
              <a:buFont typeface="Arial" panose="020B0604020202020204" pitchFamily="34" charset="0"/>
              <a:buNone/>
            </a:pPr>
            <a:r>
              <a:rPr lang="fr-FR" sz="3733" b="1" dirty="0" smtClean="0"/>
              <a:t>Programme</a:t>
            </a:r>
            <a:r>
              <a:rPr lang="fr-FR" sz="3733" dirty="0" smtClean="0"/>
              <a:t> </a:t>
            </a:r>
            <a:endParaRPr lang="fr-FR" sz="24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585647" y="4285397"/>
            <a:ext cx="1351129" cy="0"/>
          </a:xfrm>
          <a:prstGeom prst="line">
            <a:avLst/>
          </a:prstGeom>
          <a:ln w="28575">
            <a:solidFill>
              <a:srgbClr val="417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585647" y="6443087"/>
            <a:ext cx="1351129" cy="0"/>
          </a:xfrm>
          <a:prstGeom prst="line">
            <a:avLst/>
          </a:prstGeom>
          <a:ln w="28575">
            <a:solidFill>
              <a:srgbClr val="417B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non - Post Facebook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Vernon - Post Facebook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19432</TotalTime>
  <Words>1082</Words>
  <Application>Microsoft Office PowerPoint</Application>
  <PresentationFormat>Personnalisé</PresentationFormat>
  <Paragraphs>299</Paragraphs>
  <Slides>62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62</vt:i4>
      </vt:variant>
    </vt:vector>
  </HeadingPairs>
  <TitlesOfParts>
    <vt:vector size="76" baseType="lpstr">
      <vt:lpstr>Arial</vt:lpstr>
      <vt:lpstr>Arial Nova</vt:lpstr>
      <vt:lpstr>Arial Nova Cond</vt:lpstr>
      <vt:lpstr>Arial Nova Cond Light</vt:lpstr>
      <vt:lpstr>Calibri</vt:lpstr>
      <vt:lpstr>Calibri Light</vt:lpstr>
      <vt:lpstr>Futura Medium</vt:lpstr>
      <vt:lpstr>Gotham</vt:lpstr>
      <vt:lpstr>Gotham Book</vt:lpstr>
      <vt:lpstr>Gotham Light</vt:lpstr>
      <vt:lpstr>Times New Roman</vt:lpstr>
      <vt:lpstr>Verdana</vt:lpstr>
      <vt:lpstr>Vernon - Post Facebook</vt:lpstr>
      <vt:lpstr>2_Vernon - Post Facebook</vt:lpstr>
      <vt:lpstr>Présentation PowerPoint</vt:lpstr>
      <vt:lpstr>Le Conseil Économique Social et Environnemental de SNA</vt:lpstr>
      <vt:lpstr>CESE-CAPE 2014 - 2016</vt:lpstr>
      <vt:lpstr>Présentation PowerPoint</vt:lpstr>
      <vt:lpstr>Composition du CESE-SNA 2021</vt:lpstr>
      <vt:lpstr>Missions du CESE-SNA au service  du territoire et des habitants</vt:lpstr>
      <vt:lpstr>CESE-SNA enraciné dans le territoire</vt:lpstr>
      <vt:lpstr>Organisation </vt:lpstr>
      <vt:lpstr>Le rendez-vous CESE-SNA</vt:lpstr>
      <vt:lpstr>Devenez acteur de votre territoire !!!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Cognon</dc:creator>
  <cp:lastModifiedBy>Charlotte Cognon</cp:lastModifiedBy>
  <cp:revision>445</cp:revision>
  <cp:lastPrinted>2022-03-25T18:56:00Z</cp:lastPrinted>
  <dcterms:created xsi:type="dcterms:W3CDTF">2020-04-29T10:37:43Z</dcterms:created>
  <dcterms:modified xsi:type="dcterms:W3CDTF">2022-03-25T22:07:35Z</dcterms:modified>
</cp:coreProperties>
</file>