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70" r:id="rId4"/>
    <p:sldId id="371" r:id="rId5"/>
    <p:sldId id="372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08" r:id="rId4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497"/>
    <p:restoredTop sz="86414"/>
  </p:normalViewPr>
  <p:slideViewPr>
    <p:cSldViewPr snapToGrid="0" snapToObjects="1">
      <p:cViewPr varScale="1">
        <p:scale>
          <a:sx n="106" d="100"/>
          <a:sy n="106" d="100"/>
        </p:scale>
        <p:origin x="192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D643-A803-474B-BED1-2D1BB3652191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95CC2-151A-184E-9DB9-C88F03794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86 lors du derniers CM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74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5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97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7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95CC2-151A-184E-9DB9-C88F03794C0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44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5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8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56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2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248E-A1CB-6141-B022-240F5B28B425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6299-F55B-3E4E-AE29-3D2D7883F3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89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4204" y="1958975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dirty="0">
                <a:latin typeface="Avenir Black"/>
                <a:cs typeface="Avenir Black"/>
              </a:rPr>
              <a:t>Conseil municipal </a:t>
            </a:r>
            <a:br>
              <a:rPr lang="fr-FR" sz="5400" dirty="0">
                <a:latin typeface="Avenir Black"/>
                <a:cs typeface="Avenir Black"/>
              </a:rPr>
            </a:br>
            <a:r>
              <a:rPr lang="fr-FR" sz="5400" dirty="0">
                <a:latin typeface="Avenir Black"/>
                <a:cs typeface="Avenir Black"/>
              </a:rPr>
              <a:t>29 juin 2018</a:t>
            </a:r>
          </a:p>
        </p:txBody>
      </p:sp>
      <p:sp>
        <p:nvSpPr>
          <p:cNvPr id="4" name="Titre 1"/>
          <p:cNvSpPr>
            <a:spLocks noGrp="1"/>
          </p:cNvSpPr>
          <p:nvPr/>
        </p:nvSpPr>
        <p:spPr>
          <a:xfrm>
            <a:off x="611289" y="19790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46" y="5100605"/>
            <a:ext cx="1212802" cy="14645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23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648624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pluriannuelle association jeunesse et vie</a:t>
            </a:r>
            <a:br>
              <a:rPr lang="fr-FR" dirty="0">
                <a:latin typeface="Avenir Heavy"/>
                <a:cs typeface="Avenir Heavy"/>
              </a:rPr>
            </a:br>
            <a:endParaRPr lang="fr-FR" dirty="0">
              <a:latin typeface="Avenir Heavy"/>
              <a:cs typeface="Avenir Heavy"/>
            </a:endParaRP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238A3-C7E6-1744-AA34-63D562BBD302}"/>
              </a:ext>
            </a:extLst>
          </p:cNvPr>
          <p:cNvSpPr/>
          <p:nvPr/>
        </p:nvSpPr>
        <p:spPr>
          <a:xfrm>
            <a:off x="2124742" y="3253397"/>
            <a:ext cx="4931324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fonctionnement du foyer </a:t>
            </a:r>
            <a:br>
              <a:rPr lang="fr-FR" sz="2400" dirty="0">
                <a:latin typeface="Avenir Heavy"/>
                <a:cs typeface="Avenir Heavy"/>
              </a:rPr>
            </a:br>
            <a:r>
              <a:rPr lang="fr-FR" sz="2400" dirty="0">
                <a:latin typeface="Avenir Heavy"/>
                <a:cs typeface="Avenir Heavy"/>
              </a:rPr>
              <a:t>épicerie sociale</a:t>
            </a:r>
            <a:br>
              <a:rPr lang="fr-FR" sz="2400" dirty="0">
                <a:latin typeface="Avenir Heavy"/>
                <a:cs typeface="Avenir Heavy"/>
              </a:rPr>
            </a:br>
            <a:r>
              <a:rPr lang="fr-FR" sz="2400" dirty="0">
                <a:latin typeface="Avenir Heavy"/>
                <a:cs typeface="Avenir Heavy"/>
              </a:rPr>
              <a:t>salon de coiffure solidaire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5091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804425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Eure Habitat : Garantie d’emprunt pour la résidence autonomie de </a:t>
            </a:r>
            <a:r>
              <a:rPr lang="fr-FR" dirty="0" err="1">
                <a:latin typeface="Avenir Heavy"/>
                <a:cs typeface="Avenir Heavy"/>
              </a:rPr>
              <a:t>Bully</a:t>
            </a:r>
            <a:endParaRPr lang="fr-FR" dirty="0">
              <a:latin typeface="Avenir Heavy"/>
              <a:cs typeface="Avenir Heavy"/>
            </a:endParaRP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83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370" y="2381941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Marché 2018/10 – Fourniture de matériels et de matériaux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04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Barrières anti-véhicules bélier pour la sécurité des événements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CDD97B-4B4A-494E-980D-D9D90CCB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46" y="3203402"/>
            <a:ext cx="6579269" cy="13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Groupement de commande : Fourniture et acheminement d’énergie électrique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13389-A1C5-2548-95CB-9D1C0DBC3F33}"/>
              </a:ext>
            </a:extLst>
          </p:cNvPr>
          <p:cNvSpPr/>
          <p:nvPr/>
        </p:nvSpPr>
        <p:spPr>
          <a:xfrm>
            <a:off x="1561736" y="3843485"/>
            <a:ext cx="6057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venir Heavy"/>
                <a:cs typeface="Avenir Heavy"/>
              </a:rPr>
              <a:t>Convention et désignation des membres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899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Groupement de commande : jalonnement piéton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44A009-CB93-8C48-86A5-14D51813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64" y="3120342"/>
            <a:ext cx="6278479" cy="15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Groupement de commande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13389-A1C5-2548-95CB-9D1C0DBC3F33}"/>
              </a:ext>
            </a:extLst>
          </p:cNvPr>
          <p:cNvSpPr/>
          <p:nvPr/>
        </p:nvSpPr>
        <p:spPr>
          <a:xfrm>
            <a:off x="1086512" y="3113942"/>
            <a:ext cx="7007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Désignation des représentants pour les CAO et les commissions ad hoc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171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Budget annexe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 Portage de repas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13389-A1C5-2548-95CB-9D1C0DBC3F33}"/>
              </a:ext>
            </a:extLst>
          </p:cNvPr>
          <p:cNvSpPr/>
          <p:nvPr/>
        </p:nvSpPr>
        <p:spPr>
          <a:xfrm>
            <a:off x="996416" y="3427417"/>
            <a:ext cx="700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Décision modificative n°2 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99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2121"/>
            <a:ext cx="7958230" cy="137609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Budget principal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13389-A1C5-2548-95CB-9D1C0DBC3F33}"/>
              </a:ext>
            </a:extLst>
          </p:cNvPr>
          <p:cNvSpPr/>
          <p:nvPr/>
        </p:nvSpPr>
        <p:spPr>
          <a:xfrm>
            <a:off x="996416" y="3427417"/>
            <a:ext cx="700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Décision modificative n°2 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34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2010170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Mise en place de la solution Carte Achat en partenariat avec la Caisse d’Epargne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11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2955" y="676111"/>
            <a:ext cx="7883719" cy="1470025"/>
          </a:xfrm>
        </p:spPr>
        <p:txBody>
          <a:bodyPr/>
          <a:lstStyle/>
          <a:p>
            <a:r>
              <a:rPr lang="fr-FR" dirty="0">
                <a:latin typeface="Avenir Heavy"/>
                <a:cs typeface="Avenir Heavy"/>
              </a:rPr>
              <a:t>Plan Ravalement de façades</a:t>
            </a: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8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2194664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Dossiers n°1 à 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97119" y="2368943"/>
            <a:ext cx="7772400" cy="2666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3600" dirty="0">
                <a:latin typeface="Avenir Book"/>
              </a:rPr>
              <a:t>9 nouvelles façades ravalées en Cœur de ville grâce aux aides de la mairie portant à 95 le nombre total de ravalements</a:t>
            </a:r>
          </a:p>
        </p:txBody>
      </p:sp>
      <p:pic>
        <p:nvPicPr>
          <p:cNvPr id="9" name="Image 8" descr="CoeurDeVill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82" y="5035130"/>
            <a:ext cx="2769749" cy="3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8" y="1458082"/>
            <a:ext cx="7999311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Sortie de biens de l’inventaire et de l’actif – véhicules et matériel du service Espaces Verts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BCB4B7-C84B-8049-88E5-E6A4E014CF18}"/>
              </a:ext>
            </a:extLst>
          </p:cNvPr>
          <p:cNvSpPr/>
          <p:nvPr/>
        </p:nvSpPr>
        <p:spPr>
          <a:xfrm>
            <a:off x="1086511" y="3485468"/>
            <a:ext cx="7007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La rationalisation de la gestion du parc auto est un engagement de la Ville. Aujourd’hui, ce parc est composé de 84 véhicules, sortie de 15.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857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502279"/>
            <a:ext cx="7999311" cy="137609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Frais de scolarité 2017-2018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359AFB-AE57-A542-97EE-B6C2F6E40600}"/>
              </a:ext>
            </a:extLst>
          </p:cNvPr>
          <p:cNvSpPr/>
          <p:nvPr/>
        </p:nvSpPr>
        <p:spPr>
          <a:xfrm>
            <a:off x="1953800" y="3301733"/>
            <a:ext cx="531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Enfants domiciliés à Vernon et scolarisés à Saint Marcel (Eure)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7823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502279"/>
            <a:ext cx="7999311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FISAC  :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Zoom sur les aides directes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n°29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359AFB-AE57-A542-97EE-B6C2F6E40600}"/>
              </a:ext>
            </a:extLst>
          </p:cNvPr>
          <p:cNvSpPr/>
          <p:nvPr/>
        </p:nvSpPr>
        <p:spPr>
          <a:xfrm>
            <a:off x="1749770" y="3293875"/>
            <a:ext cx="572234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Depuis le lancement du dispositif, </a:t>
            </a: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27 dossiers FISAC ont été validés.</a:t>
            </a: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Dernier dossier validé : La Mie Câline</a:t>
            </a: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4977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4950"/>
            <a:ext cx="7999311" cy="137609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Forfait Post Stationnement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6B3539-02FB-C04D-98DC-8E01F824CE60}"/>
              </a:ext>
            </a:extLst>
          </p:cNvPr>
          <p:cNvSpPr/>
          <p:nvPr/>
        </p:nvSpPr>
        <p:spPr>
          <a:xfrm>
            <a:off x="1729230" y="2930690"/>
            <a:ext cx="572234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Convention Ville de Vernon – SNA </a:t>
            </a: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6196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24950"/>
            <a:ext cx="7999311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Taxe annuelle sur les friches commerciales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01023B-601B-1344-A6AE-9E92FDD6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46" y="3182823"/>
            <a:ext cx="7051995" cy="17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2492013"/>
            <a:ext cx="7999311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ENEDIS : Convention de servitude – avenue des Capucins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7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08" y="2346372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SIEGE : Adhésion à la compétence optionnelle</a:t>
            </a:r>
            <a:br>
              <a:rPr lang="fr-FR" dirty="0">
                <a:latin typeface="Avenir Heavy"/>
                <a:cs typeface="Avenir Heavy"/>
              </a:rPr>
            </a:br>
            <a:br>
              <a:rPr lang="fr-FR" dirty="0">
                <a:latin typeface="Avenir Heavy"/>
                <a:cs typeface="Avenir Heavy"/>
              </a:rPr>
            </a:br>
            <a:r>
              <a:rPr lang="fr-FR" dirty="0">
                <a:latin typeface="Avenir Heavy"/>
                <a:cs typeface="Avenir Heavy"/>
              </a:rPr>
              <a:t> Aménagement et exploitation des infrastructures de recharge pour véhicules électriques 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87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14712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Attribution de subventions</a:t>
            </a:r>
            <a:br>
              <a:rPr lang="fr-FR" dirty="0">
                <a:latin typeface="Avenir Heavy"/>
                <a:cs typeface="Avenir Heavy"/>
              </a:rPr>
            </a:br>
            <a:br>
              <a:rPr lang="fr-FR" dirty="0">
                <a:latin typeface="Avenir Heavy"/>
                <a:cs typeface="Avenir Heavy"/>
              </a:rPr>
            </a:br>
            <a:r>
              <a:rPr lang="fr-FR" sz="2400" dirty="0">
                <a:latin typeface="Avenir Heavy"/>
                <a:cs typeface="Avenir Heavy"/>
              </a:rPr>
              <a:t>Pour rappel : pérennité de l’enveloppe depuis 2015</a:t>
            </a:r>
            <a:endParaRPr lang="fr-FR" dirty="0">
              <a:latin typeface="Avenir Heavy"/>
              <a:cs typeface="Avenir Heavy"/>
            </a:endParaRP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886CBC-E145-864E-B3AE-9F909A5D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60" y="3473031"/>
            <a:ext cx="6189256" cy="14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3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14712"/>
            <a:ext cx="7999311" cy="1091604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Musée de Vernon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9068B-892E-A74B-85F7-77EB235AB93C}"/>
              </a:ext>
            </a:extLst>
          </p:cNvPr>
          <p:cNvSpPr/>
          <p:nvPr/>
        </p:nvSpPr>
        <p:spPr>
          <a:xfrm>
            <a:off x="1953800" y="2847079"/>
            <a:ext cx="5314288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Adhésion de la Commune au prochain festival Normandie Impressionniste (2020)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1116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14712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Remise d’un prix de recherche avec la Société des Amis du Musée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9068B-892E-A74B-85F7-77EB235AB93C}"/>
              </a:ext>
            </a:extLst>
          </p:cNvPr>
          <p:cNvSpPr/>
          <p:nvPr/>
        </p:nvSpPr>
        <p:spPr>
          <a:xfrm>
            <a:off x="1956191" y="3293875"/>
            <a:ext cx="5314288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Prix Arts et Mémoires, destiné à récompenser l’auteur d’un mémoire de Master portant sur les collections du Musée de Vernon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5012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12278"/>
            <a:ext cx="7883719" cy="1470025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Approbation du Règlement local de publicité</a:t>
            </a:r>
            <a:endParaRPr lang="fr-FR" sz="3600" dirty="0">
              <a:latin typeface="Avenir Heavy"/>
              <a:cs typeface="Avenir Heavy"/>
            </a:endParaRP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105148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D05138-D564-DC43-B80A-CA3D2AABA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56" y="2942947"/>
            <a:ext cx="6502405" cy="1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314712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avec SNA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9068B-892E-A74B-85F7-77EB235AB93C}"/>
              </a:ext>
            </a:extLst>
          </p:cNvPr>
          <p:cNvSpPr/>
          <p:nvPr/>
        </p:nvSpPr>
        <p:spPr>
          <a:xfrm>
            <a:off x="1825483" y="3247708"/>
            <a:ext cx="57704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venir Heavy"/>
              <a:cs typeface="Avenir Heavy"/>
            </a:endParaRPr>
          </a:p>
          <a:p>
            <a:pPr algn="ctr"/>
            <a:r>
              <a:rPr lang="fr-FR" sz="2400" dirty="0">
                <a:latin typeface="Avenir Heavy"/>
                <a:cs typeface="Avenir Heavy"/>
              </a:rPr>
              <a:t>Circuit de promenade et de randonnée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3920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561961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Rémunération des agents dans le cadre du projet éducatif de territoire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60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8" y="2134855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de mise à disposition du personnel de la restauration municipale entre Vernon et SNA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n°39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967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8" y="2134855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Modification des effectifs de la ville de Vernon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9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8" y="2134855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Mise à disposition d’agents communautaires au profit de la Ville de Vernon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36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984880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Règlement intérieur et organisation du temps de travail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AE2E1-7E35-374D-95CB-EA8491BF1BB7}"/>
              </a:ext>
            </a:extLst>
          </p:cNvPr>
          <p:cNvSpPr/>
          <p:nvPr/>
        </p:nvSpPr>
        <p:spPr>
          <a:xfrm>
            <a:off x="1984993" y="2739877"/>
            <a:ext cx="5314288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Dans le cadre du dialogue social, mené avec les représentants des agents, un règlement intérieur a été rédigé afin de clarifier les règles d’exercices des missions de service public. Ce travail a donné lieu a une démarche concertée.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1568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495391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Protection sociale complémentaire des agents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F07C1-877E-054F-9FA0-E738794AD2EF}"/>
              </a:ext>
            </a:extLst>
          </p:cNvPr>
          <p:cNvSpPr/>
          <p:nvPr/>
        </p:nvSpPr>
        <p:spPr>
          <a:xfrm>
            <a:off x="1933260" y="3663206"/>
            <a:ext cx="531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Fixation des modalités de mise en œuvre de la participation au financement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0273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2079" y="1435232"/>
            <a:ext cx="7365648" cy="2210335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Décisions prises dans le cadre des délégations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525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5510" y="1916496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de partenariat entre la Ville de Vernon et l’État relative à la vidéo-protection</a:t>
            </a:r>
            <a:br>
              <a:rPr lang="fr-FR" dirty="0">
                <a:latin typeface="Avenir Heavy"/>
                <a:cs typeface="Avenir Heavy"/>
              </a:rPr>
            </a:br>
            <a:br>
              <a:rPr lang="fr-FR" dirty="0">
                <a:latin typeface="Avenir Heavy"/>
                <a:cs typeface="Avenir Heavy"/>
              </a:rPr>
            </a:br>
            <a:r>
              <a:rPr lang="fr-FR" sz="2700" u="sng" dirty="0">
                <a:latin typeface="Avenir Heavy"/>
                <a:cs typeface="Avenir Heavy"/>
              </a:rPr>
              <a:t>Propositions n°33 et 34 de Vernon Mérite Mieux</a:t>
            </a:r>
            <a:endParaRPr lang="fr-FR" u="sng" dirty="0">
              <a:latin typeface="Avenir Heavy"/>
              <a:cs typeface="Avenir Heavy"/>
            </a:endParaRP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743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08" y="2134855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Mise à disposition de service de radiocommunication entre les forces de sécurité intérieure et la Police Municipale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1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9" y="2050698"/>
            <a:ext cx="7999310" cy="1373335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latin typeface="Avenir Heavy"/>
                <a:cs typeface="Avenir Heavy"/>
              </a:rPr>
              <a:t>Aménagement de sécurité </a:t>
            </a:r>
            <a:br>
              <a:rPr lang="fr-FR" sz="4000" b="1" dirty="0">
                <a:latin typeface="Avenir Heavy"/>
                <a:cs typeface="Avenir Heavy"/>
              </a:rPr>
            </a:br>
            <a:r>
              <a:rPr lang="fr-FR" sz="4000" b="1" dirty="0">
                <a:latin typeface="Avenir Heavy"/>
                <a:cs typeface="Avenir Heavy"/>
              </a:rPr>
              <a:t>des entrées de ville </a:t>
            </a:r>
            <a:br>
              <a:rPr lang="fr-FR" sz="4000" b="1" dirty="0">
                <a:latin typeface="Avenir Heavy"/>
                <a:cs typeface="Avenir Heavy"/>
              </a:rPr>
            </a:br>
            <a:r>
              <a:rPr lang="fr-FR" sz="2700" b="1" u="sng" dirty="0"/>
              <a:t>Proposition n°25 de Vernon Mérite Mieux </a:t>
            </a:r>
            <a:br>
              <a:rPr lang="fr-FR" sz="4000" b="1" dirty="0"/>
            </a:br>
            <a:br>
              <a:rPr lang="fr-FR" sz="4000" b="1" dirty="0">
                <a:latin typeface="Avenir Heavy"/>
                <a:cs typeface="Avenir Heavy"/>
              </a:rPr>
            </a:br>
            <a:br>
              <a:rPr lang="fr-FR" sz="4000" b="1" dirty="0">
                <a:latin typeface="Avenir Heavy"/>
                <a:cs typeface="Avenir Heavy"/>
              </a:rPr>
            </a:br>
            <a:r>
              <a:rPr lang="fr-FR" sz="4000" dirty="0">
                <a:latin typeface="Avenir Heavy"/>
                <a:cs typeface="Avenir Heavy"/>
              </a:rPr>
              <a:t> </a:t>
            </a:r>
            <a:br>
              <a:rPr lang="fr-FR" sz="4000" dirty="0">
                <a:latin typeface="Avenir Heavy"/>
                <a:cs typeface="Avenir Heavy"/>
              </a:rPr>
            </a:br>
            <a:endParaRPr lang="fr-FR" sz="4000" dirty="0">
              <a:latin typeface="Avenir Heavy"/>
              <a:cs typeface="Avenir Heavy"/>
            </a:endParaRP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B079DDB-175F-6945-90CC-D4E05AB5D6EB}"/>
              </a:ext>
            </a:extLst>
          </p:cNvPr>
          <p:cNvSpPr txBox="1">
            <a:spLocks/>
          </p:cNvSpPr>
          <p:nvPr/>
        </p:nvSpPr>
        <p:spPr>
          <a:xfrm>
            <a:off x="797119" y="2570937"/>
            <a:ext cx="7772400" cy="24710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/>
              <a:t>- Réalisation d’un plateau au carrefour de la RD6015 – rue du Petit Val</a:t>
            </a:r>
          </a:p>
          <a:p>
            <a:pPr algn="l"/>
            <a:r>
              <a:rPr lang="fr-FR" sz="2400" dirty="0"/>
              <a:t>- Réalisation d’un plateau en lieu et place de coussins berlinois rue Pierre Bonnard (RD181)</a:t>
            </a:r>
          </a:p>
          <a:p>
            <a:pPr algn="l"/>
            <a:r>
              <a:rPr lang="fr-FR" sz="2400" dirty="0"/>
              <a:t>- Réalisation d’un plateau au carrefour route de Magny (RD313) – rue de la Ravine</a:t>
            </a:r>
          </a:p>
        </p:txBody>
      </p:sp>
      <p:pic>
        <p:nvPicPr>
          <p:cNvPr id="10" name="Picture 8" descr="Fichier:Eure (27) logo 2016.svg">
            <a:extLst>
              <a:ext uri="{FF2B5EF4-FFF2-40B4-BE49-F238E27FC236}">
                <a16:creationId xmlns:a16="http://schemas.microsoft.com/office/drawing/2014/main" id="{85C7E2DA-E012-5146-A939-B3DDBFA3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80" y="5084015"/>
            <a:ext cx="1108448" cy="11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08" y="1561961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Concession du Plateau de l’Espace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97EB4A-35C7-4A4F-B4A4-C0F913B22ABF}"/>
              </a:ext>
            </a:extLst>
          </p:cNvPr>
          <p:cNvSpPr/>
          <p:nvPr/>
        </p:nvSpPr>
        <p:spPr>
          <a:xfrm>
            <a:off x="1933260" y="3663206"/>
            <a:ext cx="531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Compte-rendu d’activité 2017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893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748" y="1946972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Augmentation du capital de SENOVEA Territoires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719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08" y="1330329"/>
            <a:ext cx="7999311" cy="161820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Action Cœur de Ville : Signature de la convention cadre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n°49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78DC8-BD16-5240-86F1-5CAF429D345B}"/>
              </a:ext>
            </a:extLst>
          </p:cNvPr>
          <p:cNvSpPr/>
          <p:nvPr/>
        </p:nvSpPr>
        <p:spPr>
          <a:xfrm>
            <a:off x="2077359" y="3232091"/>
            <a:ext cx="531428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venir Heavy"/>
                <a:cs typeface="Avenir Heavy"/>
              </a:rPr>
              <a:t>Vernon a été retenue par le plan national « Action Cœur de Ville » que le Gouvernement a lancé sur la revitalisation des villes moyennes</a:t>
            </a:r>
            <a:endParaRPr lang="fr-FR" sz="2400" dirty="0"/>
          </a:p>
        </p:txBody>
      </p:sp>
      <p:pic>
        <p:nvPicPr>
          <p:cNvPr id="10" name="Image 9" descr="CoeurDeVille.eps">
            <a:extLst>
              <a:ext uri="{FF2B5EF4-FFF2-40B4-BE49-F238E27FC236}">
                <a16:creationId xmlns:a16="http://schemas.microsoft.com/office/drawing/2014/main" id="{25195F18-04C6-A047-91DD-FFD422BF5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8" y="4801751"/>
            <a:ext cx="2769749" cy="3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3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0208" y="1330329"/>
            <a:ext cx="7999311" cy="1618206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DSP Stationnement</a:t>
            </a:r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n°50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A2CFD5-406B-1A45-B0AA-AF52469F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21" y="3112185"/>
            <a:ext cx="6866941" cy="1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9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n°50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72DDBE-0F2E-A443-855D-B0907B92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32" y="663424"/>
            <a:ext cx="5046570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7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F03D24-420D-7847-9D7E-6B0CD7EE435E}"/>
              </a:ext>
            </a:extLst>
          </p:cNvPr>
          <p:cNvSpPr txBox="1"/>
          <p:nvPr/>
        </p:nvSpPr>
        <p:spPr>
          <a:xfrm>
            <a:off x="7206916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29C3AC-C6E3-844E-A0A9-B636036E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835" y="52834"/>
            <a:ext cx="5550034" cy="68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0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1636" y="6004991"/>
            <a:ext cx="4011705" cy="602010"/>
          </a:xfrm>
        </p:spPr>
        <p:txBody>
          <a:bodyPr>
            <a:noAutofit/>
          </a:bodyPr>
          <a:lstStyle/>
          <a:p>
            <a:r>
              <a:rPr lang="fr-FR" sz="1800" dirty="0">
                <a:latin typeface="Avenir Heavy"/>
                <a:cs typeface="Avenir Black"/>
              </a:rPr>
              <a:t>Conseil municipal 29 juin 2018</a:t>
            </a:r>
          </a:p>
        </p:txBody>
      </p:sp>
      <p:sp>
        <p:nvSpPr>
          <p:cNvPr id="4" name="Titre 1"/>
          <p:cNvSpPr>
            <a:spLocks noGrp="1"/>
          </p:cNvSpPr>
          <p:nvPr/>
        </p:nvSpPr>
        <p:spPr>
          <a:xfrm>
            <a:off x="611289" y="197908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15" y="1304927"/>
            <a:ext cx="2319402" cy="28009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AutoShape 2" descr="Résultat de recherche d'images pour &quot;facebook&quot;"/>
          <p:cNvSpPr>
            <a:spLocks noChangeAspect="1" noChangeArrowheads="1"/>
          </p:cNvSpPr>
          <p:nvPr/>
        </p:nvSpPr>
        <p:spPr bwMode="auto">
          <a:xfrm>
            <a:off x="155575" y="-14859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e recherche d'images pour &quot;facebook&quot;"/>
          <p:cNvSpPr>
            <a:spLocks noChangeAspect="1" noChangeArrowheads="1"/>
          </p:cNvSpPr>
          <p:nvPr/>
        </p:nvSpPr>
        <p:spPr bwMode="auto">
          <a:xfrm>
            <a:off x="307975" y="-13335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18" y="5029408"/>
            <a:ext cx="459866" cy="45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Résultat de recherche d'images pour &quot;twitt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80" y="4968329"/>
            <a:ext cx="519131" cy="5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27" y="4921808"/>
            <a:ext cx="2087834" cy="6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Résultat de recherche d'images pour &quot;logo instagram&quot;"/>
          <p:cNvSpPr>
            <a:spLocks noChangeAspect="1" noChangeArrowheads="1"/>
          </p:cNvSpPr>
          <p:nvPr/>
        </p:nvSpPr>
        <p:spPr bwMode="auto">
          <a:xfrm>
            <a:off x="155575" y="-2659063"/>
            <a:ext cx="55435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Résultat de recherche d'images pour &quot;logo instagram&quot;"/>
          <p:cNvSpPr>
            <a:spLocks noChangeAspect="1" noChangeArrowheads="1"/>
          </p:cNvSpPr>
          <p:nvPr/>
        </p:nvSpPr>
        <p:spPr bwMode="auto">
          <a:xfrm>
            <a:off x="307975" y="-2506663"/>
            <a:ext cx="55435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22" y="4856131"/>
            <a:ext cx="806419" cy="8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7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111488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Aménagement des Berges de Seine (Phase 2)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sz="2700" b="1" u="sng" dirty="0"/>
              <a:t>Proposition n°53 de Vernon Mérite Mieux</a:t>
            </a:r>
            <a:endParaRPr lang="fr-FR" dirty="0">
              <a:latin typeface="Avenir Heavy"/>
              <a:cs typeface="Avenir Heavy"/>
            </a:endParaRP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1289" y="3094005"/>
            <a:ext cx="7958230" cy="17426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Avenir Book"/>
              <a:cs typeface="Avenir Book"/>
            </a:endParaRPr>
          </a:p>
          <a:p>
            <a:r>
              <a:rPr lang="fr-FR" sz="3200" dirty="0">
                <a:latin typeface="Avenir Book"/>
                <a:cs typeface="Avenir Book"/>
              </a:rPr>
              <a:t>Une seconde phase en amont du fleuve, du silo quai </a:t>
            </a:r>
            <a:r>
              <a:rPr lang="fr-FR" sz="3200" dirty="0" err="1">
                <a:latin typeface="Avenir Book"/>
                <a:cs typeface="Avenir Book"/>
              </a:rPr>
              <a:t>Caméré</a:t>
            </a:r>
            <a:r>
              <a:rPr lang="fr-FR" sz="3200" dirty="0">
                <a:latin typeface="Avenir Book"/>
                <a:cs typeface="Avenir Book"/>
              </a:rPr>
              <a:t> à la limite Est de la ville, est inscrite au contrat de territoire</a:t>
            </a:r>
          </a:p>
          <a:p>
            <a:endParaRPr lang="fr-FR" sz="3200" dirty="0">
              <a:latin typeface="Avenir Book"/>
              <a:cs typeface="Avenir Book"/>
            </a:endParaRPr>
          </a:p>
        </p:txBody>
      </p:sp>
      <p:pic>
        <p:nvPicPr>
          <p:cNvPr id="9" name="Image 8" descr="coeur_de_seine_fondtra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29" y="4836695"/>
            <a:ext cx="2769750" cy="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970363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Convention de contrôle des poteaux et bouches d’incendie par Seine Normandie Agglomération</a:t>
            </a: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66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667856"/>
            <a:ext cx="7958230" cy="1376098"/>
          </a:xfrm>
        </p:spPr>
        <p:txBody>
          <a:bodyPr>
            <a:normAutofit/>
          </a:bodyPr>
          <a:lstStyle/>
          <a:p>
            <a:r>
              <a:rPr lang="fr-FR" dirty="0">
                <a:latin typeface="Avenir Heavy"/>
                <a:cs typeface="Avenir Heavy"/>
              </a:rPr>
              <a:t>Autorisation de financement</a:t>
            </a: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1289" y="2286000"/>
            <a:ext cx="7958230" cy="2510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Avenir Book"/>
                <a:cs typeface="Avenir Book"/>
              </a:rPr>
              <a:t>Demande de subventions auprès de la CAF pour le Pôle d’animation sociale Simone Veil et le Centre social </a:t>
            </a:r>
          </a:p>
          <a:p>
            <a:r>
              <a:rPr lang="fr-FR" sz="3200" dirty="0">
                <a:latin typeface="Avenir Book"/>
                <a:cs typeface="Avenir Book"/>
              </a:rPr>
              <a:t>« Les Pénitents » </a:t>
            </a:r>
          </a:p>
        </p:txBody>
      </p:sp>
    </p:spTree>
    <p:extLst>
      <p:ext uri="{BB962C8B-B14F-4D97-AF65-F5344CB8AC3E}">
        <p14:creationId xmlns:p14="http://schemas.microsoft.com/office/powerpoint/2010/main" val="88237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407383"/>
            <a:ext cx="7958230" cy="137609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Création d’une résidence intergénérationnelle</a:t>
            </a:r>
            <a:br>
              <a:rPr lang="fr-FR" dirty="0">
                <a:latin typeface="Avenir Heavy"/>
                <a:cs typeface="Avenir Heavy"/>
              </a:rPr>
            </a:br>
            <a:br>
              <a:rPr lang="fr-FR" sz="1800" dirty="0">
                <a:latin typeface="Avenir Heavy"/>
                <a:cs typeface="Avenir Heavy"/>
              </a:rPr>
            </a:br>
            <a:r>
              <a:rPr lang="fr-FR" sz="2700" b="1" u="sng" dirty="0"/>
              <a:t>Proposition n°91 de Vernon Mérite Mieux</a:t>
            </a:r>
            <a:endParaRPr lang="fr-FR" dirty="0">
              <a:latin typeface="Avenir Heavy"/>
              <a:cs typeface="Avenir Heavy"/>
            </a:endParaRP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EAC985-53BC-FD45-ADE6-17353E34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89" y="3257945"/>
            <a:ext cx="6595627" cy="1662312"/>
          </a:xfrm>
          <a:prstGeom prst="rect">
            <a:avLst/>
          </a:prstGeom>
        </p:spPr>
      </p:pic>
      <p:pic>
        <p:nvPicPr>
          <p:cNvPr id="11" name="Picture 8" descr="Fichier:Eure (27) logo 2016.svg">
            <a:extLst>
              <a:ext uri="{FF2B5EF4-FFF2-40B4-BE49-F238E27FC236}">
                <a16:creationId xmlns:a16="http://schemas.microsoft.com/office/drawing/2014/main" id="{38DA6D18-EC71-4243-9CE5-37C3F29B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69" y="5231083"/>
            <a:ext cx="1108448" cy="11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ésultat de recherche d'images pour &quot;seine normandie agglomération logo&quot;">
            <a:extLst>
              <a:ext uri="{FF2B5EF4-FFF2-40B4-BE49-F238E27FC236}">
                <a16:creationId xmlns:a16="http://schemas.microsoft.com/office/drawing/2014/main" id="{6F56A67A-9AB9-EE43-8D3B-12F2340A4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12605"/>
          <a:stretch/>
        </p:blipFill>
        <p:spPr bwMode="auto">
          <a:xfrm>
            <a:off x="4632018" y="5299125"/>
            <a:ext cx="1264223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9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289" y="1262964"/>
            <a:ext cx="7958230" cy="186076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venir Heavy"/>
                <a:cs typeface="Avenir Heavy"/>
              </a:rPr>
              <a:t>Dotation Politique de la Ville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sz="2000" dirty="0">
                <a:latin typeface="Avenir Heavy"/>
                <a:cs typeface="Avenir Heavy"/>
              </a:rPr>
              <a:t> </a:t>
            </a:r>
            <a:br>
              <a:rPr lang="fr-FR" dirty="0">
                <a:latin typeface="Avenir Heavy"/>
                <a:cs typeface="Avenir Heavy"/>
              </a:rPr>
            </a:br>
            <a:r>
              <a:rPr lang="fr-FR" sz="2700" dirty="0">
                <a:latin typeface="Avenir Heavy"/>
                <a:cs typeface="Avenir Heavy"/>
              </a:rPr>
              <a:t>Travaux dans les écoles, </a:t>
            </a:r>
            <a:br>
              <a:rPr lang="fr-FR" sz="2700" dirty="0">
                <a:latin typeface="Avenir Heavy"/>
                <a:cs typeface="Avenir Heavy"/>
              </a:rPr>
            </a:br>
            <a:r>
              <a:rPr lang="fr-FR" sz="2700" dirty="0">
                <a:latin typeface="Avenir Heavy"/>
                <a:cs typeface="Avenir Heavy"/>
              </a:rPr>
              <a:t>aménagements de sécurité…</a:t>
            </a:r>
            <a:endParaRPr lang="fr-FR" dirty="0">
              <a:latin typeface="Avenir Heavy"/>
              <a:cs typeface="Avenir Heavy"/>
            </a:endParaRPr>
          </a:p>
        </p:txBody>
      </p:sp>
      <p:sp>
        <p:nvSpPr>
          <p:cNvPr id="5" name="Sous-titre 2"/>
          <p:cNvSpPr>
            <a:spLocks noGrp="1"/>
          </p:cNvSpPr>
          <p:nvPr/>
        </p:nvSpPr>
        <p:spPr>
          <a:xfrm>
            <a:off x="1297089" y="3734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Image 5" descr="blason_vernon_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98" y="5099325"/>
            <a:ext cx="1212802" cy="14645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289" y="6109113"/>
            <a:ext cx="1599347" cy="369332"/>
          </a:xfrm>
          <a:prstGeom prst="rect">
            <a:avLst/>
          </a:prstGeom>
          <a:solidFill>
            <a:srgbClr val="00A2DC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Avenir Medium"/>
                <a:cs typeface="Avenir Medium"/>
              </a:rPr>
              <a:t>Dossier n°16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1289" y="294092"/>
            <a:ext cx="7958230" cy="369332"/>
          </a:xfrm>
          <a:prstGeom prst="rect">
            <a:avLst/>
          </a:prstGeom>
          <a:solidFill>
            <a:srgbClr val="97BF0D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EBBEC6-1183-6E4F-94C8-3D0F1E65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89" y="3268145"/>
            <a:ext cx="6802348" cy="16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2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800</Words>
  <Application>Microsoft Macintosh PowerPoint</Application>
  <PresentationFormat>Affichage à l'écran (4:3)</PresentationFormat>
  <Paragraphs>129</Paragraphs>
  <Slides>46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Avenir Black</vt:lpstr>
      <vt:lpstr>Avenir Book</vt:lpstr>
      <vt:lpstr>Avenir Heavy</vt:lpstr>
      <vt:lpstr>Avenir Medium</vt:lpstr>
      <vt:lpstr>Calibri</vt:lpstr>
      <vt:lpstr>Thème Office</vt:lpstr>
      <vt:lpstr>Conseil municipal  29 juin 2018</vt:lpstr>
      <vt:lpstr>Plan Ravalement de façades</vt:lpstr>
      <vt:lpstr>Approbation du Règlement local de publicité</vt:lpstr>
      <vt:lpstr>Aménagement de sécurité  des entrées de ville  Proposition n°25 de Vernon Mérite Mieux      </vt:lpstr>
      <vt:lpstr>Aménagement des Berges de Seine (Phase 2) Proposition n°53 de Vernon Mérite Mieux</vt:lpstr>
      <vt:lpstr>Convention de contrôle des poteaux et bouches d’incendie par Seine Normandie Agglomération</vt:lpstr>
      <vt:lpstr>Autorisation de financement</vt:lpstr>
      <vt:lpstr>Création d’une résidence intergénérationnelle  Proposition n°91 de Vernon Mérite Mieux</vt:lpstr>
      <vt:lpstr>Dotation Politique de la Ville   Travaux dans les écoles,  aménagements de sécurité…</vt:lpstr>
      <vt:lpstr>Convention pluriannuelle association jeunesse et vie </vt:lpstr>
      <vt:lpstr>Eure Habitat : Garantie d’emprunt pour la résidence autonomie de Bully</vt:lpstr>
      <vt:lpstr>Marché 2018/10 – Fourniture de matériels et de matériaux</vt:lpstr>
      <vt:lpstr>Barrières anti-véhicules bélier pour la sécurité des événements</vt:lpstr>
      <vt:lpstr>Groupement de commande : Fourniture et acheminement d’énergie électrique</vt:lpstr>
      <vt:lpstr>Groupement de commande : jalonnement piéton</vt:lpstr>
      <vt:lpstr>Groupement de commande</vt:lpstr>
      <vt:lpstr>Budget annexe  Portage de repas</vt:lpstr>
      <vt:lpstr>Budget principal</vt:lpstr>
      <vt:lpstr>Mise en place de la solution Carte Achat en partenariat avec la Caisse d’Epargne</vt:lpstr>
      <vt:lpstr>Sortie de biens de l’inventaire et de l’actif – véhicules et matériel du service Espaces Verts</vt:lpstr>
      <vt:lpstr>Frais de scolarité 2017-2018</vt:lpstr>
      <vt:lpstr>FISAC  :  Zoom sur les aides directes</vt:lpstr>
      <vt:lpstr>Forfait Post Stationnement</vt:lpstr>
      <vt:lpstr>Taxe annuelle sur les friches commerciales </vt:lpstr>
      <vt:lpstr>ENEDIS : Convention de servitude – avenue des Capucins</vt:lpstr>
      <vt:lpstr>SIEGE : Adhésion à la compétence optionnelle   Aménagement et exploitation des infrastructures de recharge pour véhicules électriques </vt:lpstr>
      <vt:lpstr>Attribution de subventions  Pour rappel : pérennité de l’enveloppe depuis 2015</vt:lpstr>
      <vt:lpstr>Musée de Vernon</vt:lpstr>
      <vt:lpstr>Remise d’un prix de recherche avec la Société des Amis du Musée</vt:lpstr>
      <vt:lpstr>Convention avec SNA</vt:lpstr>
      <vt:lpstr>Rémunération des agents dans le cadre du projet éducatif de territoire</vt:lpstr>
      <vt:lpstr>Convention de mise à disposition du personnel de la restauration municipale entre Vernon et SNA</vt:lpstr>
      <vt:lpstr>Modification des effectifs de la ville de Vernon</vt:lpstr>
      <vt:lpstr>Mise à disposition d’agents communautaires au profit de la Ville de Vernon</vt:lpstr>
      <vt:lpstr>Règlement intérieur et organisation du temps de travail</vt:lpstr>
      <vt:lpstr>Protection sociale complémentaire des agents</vt:lpstr>
      <vt:lpstr>Décisions prises dans le cadre des délégations</vt:lpstr>
      <vt:lpstr>Convention de partenariat entre la Ville de Vernon et l’État relative à la vidéo-protection  Propositions n°33 et 34 de Vernon Mérite Mieux</vt:lpstr>
      <vt:lpstr>Mise à disposition de service de radiocommunication entre les forces de sécurité intérieure et la Police Municipale</vt:lpstr>
      <vt:lpstr>Concession du Plateau de l’Espace</vt:lpstr>
      <vt:lpstr>Augmentation du capital de SENOVEA Territoires</vt:lpstr>
      <vt:lpstr>Action Cœur de Ville : Signature de la convention cadre</vt:lpstr>
      <vt:lpstr>DSP Stationnement</vt:lpstr>
      <vt:lpstr>Présentation PowerPoint</vt:lpstr>
      <vt:lpstr>Présentation PowerPoint</vt:lpstr>
      <vt:lpstr>Conseil municipal 29 juin 2018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Kopf</dc:creator>
  <cp:lastModifiedBy>Aurélien CHARRIER</cp:lastModifiedBy>
  <cp:revision>227</cp:revision>
  <cp:lastPrinted>2018-06-28T14:39:52Z</cp:lastPrinted>
  <dcterms:created xsi:type="dcterms:W3CDTF">2016-10-20T09:30:44Z</dcterms:created>
  <dcterms:modified xsi:type="dcterms:W3CDTF">2018-06-28T17:30:23Z</dcterms:modified>
</cp:coreProperties>
</file>