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449" r:id="rId3"/>
    <p:sldId id="257" r:id="rId4"/>
    <p:sldId id="370" r:id="rId5"/>
    <p:sldId id="371" r:id="rId6"/>
    <p:sldId id="372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40" r:id="rId35"/>
    <p:sldId id="439" r:id="rId36"/>
    <p:sldId id="441" r:id="rId37"/>
    <p:sldId id="442" r:id="rId38"/>
    <p:sldId id="443" r:id="rId39"/>
    <p:sldId id="444" r:id="rId40"/>
    <p:sldId id="445" r:id="rId41"/>
    <p:sldId id="446" r:id="rId42"/>
    <p:sldId id="447" r:id="rId43"/>
    <p:sldId id="448" r:id="rId44"/>
    <p:sldId id="408" r:id="rId4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6"/>
    <p:restoredTop sz="86395"/>
  </p:normalViewPr>
  <p:slideViewPr>
    <p:cSldViewPr snapToGrid="0" snapToObjects="1">
      <p:cViewPr varScale="1">
        <p:scale>
          <a:sx n="98" d="100"/>
          <a:sy n="98" d="100"/>
        </p:scale>
        <p:origin x="192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D643-A803-474B-BED1-2D1BB3652191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95CC2-151A-184E-9DB9-C88F0379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95CC2-151A-184E-9DB9-C88F03794C0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33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95CC2-151A-184E-9DB9-C88F03794C0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74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95 lors du dernier CM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95CC2-151A-184E-9DB9-C88F03794C0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74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95CC2-151A-184E-9DB9-C88F03794C0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85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95CC2-151A-184E-9DB9-C88F03794C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52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95CC2-151A-184E-9DB9-C88F03794C0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650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95CC2-151A-184E-9DB9-C88F03794C02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13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25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81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8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04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70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56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15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36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42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248E-A1CB-6141-B022-240F5B28B425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89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/>
        </p:nvSpPr>
        <p:spPr>
          <a:xfrm>
            <a:off x="611289" y="197908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0" name="Image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F1611BE-087B-544E-9815-7FC6A01E4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907" y="1370540"/>
            <a:ext cx="9653814" cy="40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3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926DB8-F981-9B4D-BF5C-A56B2175A1E6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8AF0EA8-49DA-9943-AC51-B5C2AE526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5" y="600892"/>
            <a:ext cx="8686799" cy="377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1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678D18-BBBF-1140-8E2A-C35B12F25C43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B95E273-8117-E043-AD90-256E5AFFC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376"/>
          <a:stretch/>
        </p:blipFill>
        <p:spPr>
          <a:xfrm>
            <a:off x="1261049" y="2584847"/>
            <a:ext cx="6621900" cy="2437148"/>
          </a:xfrm>
          <a:prstGeom prst="rect">
            <a:avLst/>
          </a:prstGeom>
        </p:spPr>
      </p:pic>
      <p:pic>
        <p:nvPicPr>
          <p:cNvPr id="13" name="Image 1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2F7DAFF-BDE2-AD4C-8DCD-8AEBF1F1F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394"/>
          <a:stretch/>
        </p:blipFill>
        <p:spPr>
          <a:xfrm>
            <a:off x="1261050" y="365938"/>
            <a:ext cx="6621899" cy="22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3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48E0A4-FF5A-CA4C-93DC-088605E3A04B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8A7413B-928B-2447-8122-7592E9C66850}"/>
              </a:ext>
            </a:extLst>
          </p:cNvPr>
          <p:cNvSpPr txBox="1">
            <a:spLocks/>
          </p:cNvSpPr>
          <p:nvPr/>
        </p:nvSpPr>
        <p:spPr>
          <a:xfrm>
            <a:off x="652370" y="902212"/>
            <a:ext cx="7958230" cy="1376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venir Heavy"/>
                <a:cs typeface="Avenir Heavy"/>
              </a:rPr>
              <a:t>Fonds </a:t>
            </a:r>
            <a:r>
              <a:rPr lang="fr-FR" dirty="0" err="1">
                <a:latin typeface="Avenir Heavy"/>
                <a:cs typeface="Avenir Heavy"/>
              </a:rPr>
              <a:t>Solidarite</a:t>
            </a:r>
            <a:r>
              <a:rPr lang="fr-FR" dirty="0">
                <a:latin typeface="Avenir Heavy"/>
                <a:cs typeface="Avenir Heavy"/>
              </a:rPr>
              <a:t>́ Habitat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E61D9E2-C268-0F40-9FFC-3993735EF531}"/>
              </a:ext>
            </a:extLst>
          </p:cNvPr>
          <p:cNvSpPr txBox="1">
            <a:spLocks/>
          </p:cNvSpPr>
          <p:nvPr/>
        </p:nvSpPr>
        <p:spPr>
          <a:xfrm>
            <a:off x="592885" y="2627278"/>
            <a:ext cx="7958230" cy="21798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Avenir Heavy"/>
                <a:cs typeface="Avenir Heavy"/>
              </a:rPr>
              <a:t>Abondement au titre de l'</a:t>
            </a:r>
            <a:r>
              <a:rPr lang="fr-FR" sz="3200" dirty="0" err="1">
                <a:latin typeface="Avenir Heavy"/>
                <a:cs typeface="Avenir Heavy"/>
              </a:rPr>
              <a:t>année</a:t>
            </a:r>
            <a:r>
              <a:rPr lang="fr-FR" sz="3200" dirty="0">
                <a:latin typeface="Avenir Heavy"/>
                <a:cs typeface="Avenir Heavy"/>
              </a:rPr>
              <a:t> 2019</a:t>
            </a:r>
            <a:endParaRPr lang="fr-FR" sz="3200" b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901044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448B9FD-9664-024F-8DDE-A7C2B59DBE99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2" name="Image 11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3C9B5E8-C4F2-7F40-B4CD-54833071E9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34489"/>
          <a:stretch/>
        </p:blipFill>
        <p:spPr>
          <a:xfrm>
            <a:off x="1261050" y="365938"/>
            <a:ext cx="6621899" cy="46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8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n°17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836A2B-090A-8B46-A7CA-884C48B2951F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8E3075A-013C-CF46-906E-85788E906D89}"/>
              </a:ext>
            </a:extLst>
          </p:cNvPr>
          <p:cNvSpPr txBox="1">
            <a:spLocks/>
          </p:cNvSpPr>
          <p:nvPr/>
        </p:nvSpPr>
        <p:spPr>
          <a:xfrm>
            <a:off x="652370" y="921307"/>
            <a:ext cx="7958230" cy="2117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venir Heavy"/>
                <a:cs typeface="Avenir Heavy"/>
              </a:rPr>
              <a:t>Frais de </a:t>
            </a:r>
            <a:r>
              <a:rPr lang="fr-FR" dirty="0" err="1">
                <a:latin typeface="Avenir Heavy"/>
                <a:cs typeface="Avenir Heavy"/>
              </a:rPr>
              <a:t>scolarite</a:t>
            </a:r>
            <a:r>
              <a:rPr lang="fr-FR" dirty="0">
                <a:latin typeface="Avenir Heavy"/>
                <a:cs typeface="Avenir Heavy"/>
              </a:rPr>
              <a:t>́ 2018/2019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9D54CE-39A4-C34E-8FE5-1568C9DC3BA2}"/>
              </a:ext>
            </a:extLst>
          </p:cNvPr>
          <p:cNvSpPr txBox="1">
            <a:spLocks/>
          </p:cNvSpPr>
          <p:nvPr/>
        </p:nvSpPr>
        <p:spPr>
          <a:xfrm>
            <a:off x="652370" y="3422073"/>
            <a:ext cx="7958230" cy="13781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Avenir Heavy"/>
                <a:cs typeface="Avenir Heavy"/>
              </a:rPr>
              <a:t>Enfants </a:t>
            </a:r>
            <a:r>
              <a:rPr lang="fr-FR" sz="3200" dirty="0" err="1">
                <a:latin typeface="Avenir Heavy"/>
                <a:cs typeface="Avenir Heavy"/>
              </a:rPr>
              <a:t>domiciliés</a:t>
            </a:r>
            <a:r>
              <a:rPr lang="fr-FR" sz="3200" dirty="0">
                <a:latin typeface="Avenir Heavy"/>
                <a:cs typeface="Avenir Heavy"/>
              </a:rPr>
              <a:t> à Vernon et </a:t>
            </a:r>
            <a:r>
              <a:rPr lang="fr-FR" sz="3200" dirty="0" err="1">
                <a:latin typeface="Avenir Heavy"/>
                <a:cs typeface="Avenir Heavy"/>
              </a:rPr>
              <a:t>scolarisés</a:t>
            </a:r>
            <a:r>
              <a:rPr lang="fr-FR" sz="3200" dirty="0">
                <a:latin typeface="Avenir Heavy"/>
                <a:cs typeface="Avenir Heavy"/>
              </a:rPr>
              <a:t> hors commune</a:t>
            </a:r>
            <a:endParaRPr lang="fr-FR" sz="3200" b="1" u="sng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0899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CBC09B-5879-7E4D-BB54-8F67AC5D223A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8" name="Image 7" descr="blason_vernon_quadri.eps">
            <a:extLst>
              <a:ext uri="{FF2B5EF4-FFF2-40B4-BE49-F238E27FC236}">
                <a16:creationId xmlns:a16="http://schemas.microsoft.com/office/drawing/2014/main" id="{D02C5006-6DDF-BB4F-BC9D-9E392DA5C5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80E8D11-704F-1646-9530-88F05E917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42" y="441187"/>
            <a:ext cx="8866597" cy="45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0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3188F1-7BE7-9F40-A16B-C7006FDBE5E6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F23F0A-6A8A-C34D-B489-BB3482FB26D4}"/>
              </a:ext>
            </a:extLst>
          </p:cNvPr>
          <p:cNvSpPr txBox="1">
            <a:spLocks/>
          </p:cNvSpPr>
          <p:nvPr/>
        </p:nvSpPr>
        <p:spPr>
          <a:xfrm>
            <a:off x="652370" y="921307"/>
            <a:ext cx="7958230" cy="2117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latin typeface="Avenir Heavy"/>
                <a:cs typeface="Avenir Heavy"/>
              </a:rPr>
              <a:t>Délégation</a:t>
            </a:r>
            <a:r>
              <a:rPr lang="fr-FR" dirty="0">
                <a:latin typeface="Avenir Heavy"/>
                <a:cs typeface="Avenir Heavy"/>
              </a:rPr>
              <a:t> du service public du stationnement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348C269-DCC5-D946-818A-DEF1AB9CAF2B}"/>
              </a:ext>
            </a:extLst>
          </p:cNvPr>
          <p:cNvSpPr txBox="1">
            <a:spLocks/>
          </p:cNvSpPr>
          <p:nvPr/>
        </p:nvSpPr>
        <p:spPr>
          <a:xfrm>
            <a:off x="652370" y="3422073"/>
            <a:ext cx="7958230" cy="13781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Avenir Heavy"/>
                <a:cs typeface="Avenir Heavy"/>
              </a:rPr>
              <a:t>Avenant n°2</a:t>
            </a:r>
            <a:endParaRPr lang="fr-FR" sz="3200" b="1" u="sng" dirty="0">
              <a:latin typeface="Avenir Book"/>
              <a:cs typeface="Avenir Book"/>
            </a:endParaRPr>
          </a:p>
        </p:txBody>
      </p:sp>
      <p:pic>
        <p:nvPicPr>
          <p:cNvPr id="10" name="Image 9" descr="blason_vernon_quadri.eps">
            <a:extLst>
              <a:ext uri="{FF2B5EF4-FFF2-40B4-BE49-F238E27FC236}">
                <a16:creationId xmlns:a16="http://schemas.microsoft.com/office/drawing/2014/main" id="{E5854ACE-C8B2-BD42-BC3E-DE3335D968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1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14E4F8-3266-D246-B29A-0506F79A3CA2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F6C4BF7-794F-7342-B283-390130BA7953}"/>
              </a:ext>
            </a:extLst>
          </p:cNvPr>
          <p:cNvSpPr txBox="1">
            <a:spLocks/>
          </p:cNvSpPr>
          <p:nvPr/>
        </p:nvSpPr>
        <p:spPr>
          <a:xfrm>
            <a:off x="652370" y="921307"/>
            <a:ext cx="7958230" cy="2117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latin typeface="Avenir Heavy"/>
                <a:cs typeface="Avenir Heavy"/>
              </a:rPr>
              <a:t>Délégation</a:t>
            </a:r>
            <a:r>
              <a:rPr lang="fr-FR" dirty="0">
                <a:latin typeface="Avenir Heavy"/>
                <a:cs typeface="Avenir Heavy"/>
              </a:rPr>
              <a:t> du service public du stationnement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1E8BDCF-FE49-4A42-A64D-94F150F87E27}"/>
              </a:ext>
            </a:extLst>
          </p:cNvPr>
          <p:cNvSpPr txBox="1">
            <a:spLocks/>
          </p:cNvSpPr>
          <p:nvPr/>
        </p:nvSpPr>
        <p:spPr>
          <a:xfrm>
            <a:off x="652370" y="3422073"/>
            <a:ext cx="7958230" cy="13781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Avenir Heavy"/>
                <a:cs typeface="Avenir Heavy"/>
              </a:rPr>
              <a:t>Rapport annuel 2018</a:t>
            </a:r>
            <a:endParaRPr lang="fr-FR" sz="3200" b="1" u="sng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55994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87F729B-B11E-944C-A840-907D0894C7FA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EFDD9B6-D02D-5D4D-AADC-97C81E4DC20F}"/>
              </a:ext>
            </a:extLst>
          </p:cNvPr>
          <p:cNvSpPr txBox="1">
            <a:spLocks/>
          </p:cNvSpPr>
          <p:nvPr/>
        </p:nvSpPr>
        <p:spPr>
          <a:xfrm>
            <a:off x="611289" y="1111487"/>
            <a:ext cx="7958230" cy="173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latin typeface="Avenir Heavy"/>
                <a:cs typeface="Avenir Heavy"/>
              </a:rPr>
              <a:t>Délégation</a:t>
            </a:r>
            <a:r>
              <a:rPr lang="fr-FR" dirty="0">
                <a:latin typeface="Avenir Heavy"/>
                <a:cs typeface="Avenir Heavy"/>
              </a:rPr>
              <a:t> du service public pour la gestion des foires et </a:t>
            </a:r>
            <a:r>
              <a:rPr lang="fr-FR" dirty="0" err="1">
                <a:latin typeface="Avenir Heavy"/>
                <a:cs typeface="Avenir Heavy"/>
              </a:rPr>
              <a:t>marchés</a:t>
            </a:r>
            <a:r>
              <a:rPr lang="fr-FR" dirty="0">
                <a:latin typeface="Avenir Heavy"/>
                <a:cs typeface="Avenir Heavy"/>
              </a:rPr>
              <a:t>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8137BAD-108D-C540-82ED-7E54C0B1AF51}"/>
              </a:ext>
            </a:extLst>
          </p:cNvPr>
          <p:cNvSpPr txBox="1">
            <a:spLocks/>
          </p:cNvSpPr>
          <p:nvPr/>
        </p:nvSpPr>
        <p:spPr>
          <a:xfrm>
            <a:off x="592885" y="3129230"/>
            <a:ext cx="7958230" cy="14645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Avenir Heavy" panose="02000503020000020003" pitchFamily="2" charset="0"/>
                <a:cs typeface="Avenir Book"/>
              </a:rPr>
              <a:t>Rapport annuel 2018</a:t>
            </a:r>
          </a:p>
        </p:txBody>
      </p:sp>
    </p:spTree>
    <p:extLst>
      <p:ext uri="{BB962C8B-B14F-4D97-AF65-F5344CB8AC3E}">
        <p14:creationId xmlns:p14="http://schemas.microsoft.com/office/powerpoint/2010/main" val="3307340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2885" y="2195295"/>
            <a:ext cx="7958230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Concession de service pour la gestion des foires et </a:t>
            </a:r>
            <a:r>
              <a:rPr lang="fr-FR" dirty="0" err="1">
                <a:latin typeface="Avenir Heavy"/>
                <a:cs typeface="Avenir Heavy"/>
              </a:rPr>
              <a:t>marchés</a:t>
            </a:r>
            <a:r>
              <a:rPr lang="fr-FR" dirty="0">
                <a:latin typeface="Avenir Heavy"/>
                <a:cs typeface="Avenir Heavy"/>
              </a:rPr>
              <a:t> d'approvisionnement de la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dirty="0">
                <a:latin typeface="Avenir Heavy"/>
                <a:cs typeface="Avenir Heavy"/>
              </a:rPr>
              <a:t>Ville de Vernon 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6B91E0-8D27-4B46-85C6-0CDE99A16E33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11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648" y="1979085"/>
            <a:ext cx="7772400" cy="1470025"/>
          </a:xfrm>
        </p:spPr>
        <p:txBody>
          <a:bodyPr>
            <a:noAutofit/>
          </a:bodyPr>
          <a:lstStyle/>
          <a:p>
            <a:r>
              <a:rPr lang="fr-FR" sz="5400" dirty="0">
                <a:latin typeface="Avenir Black"/>
                <a:cs typeface="Avenir Black"/>
              </a:rPr>
              <a:t>Conseil municipal </a:t>
            </a:r>
            <a:br>
              <a:rPr lang="fr-FR" sz="5400" dirty="0">
                <a:latin typeface="Avenir Black"/>
                <a:cs typeface="Avenir Black"/>
              </a:rPr>
            </a:br>
            <a:r>
              <a:rPr lang="fr-FR" sz="5400" dirty="0">
                <a:latin typeface="Avenir Black"/>
                <a:cs typeface="Avenir Black"/>
              </a:rPr>
              <a:t> 28 juin 2019</a:t>
            </a:r>
          </a:p>
        </p:txBody>
      </p:sp>
      <p:sp>
        <p:nvSpPr>
          <p:cNvPr id="4" name="Titre 1"/>
          <p:cNvSpPr>
            <a:spLocks noGrp="1"/>
          </p:cNvSpPr>
          <p:nvPr/>
        </p:nvSpPr>
        <p:spPr>
          <a:xfrm>
            <a:off x="611289" y="197908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246" y="5100605"/>
            <a:ext cx="1212802" cy="14645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4575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3516" y="2114162"/>
            <a:ext cx="7036968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Conventions de servitude avec GRDF 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23E5B6-DE9A-5F4D-8F5E-970CAC0BC2B7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574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8555E3-D76E-494C-A8C1-BB7E70154B56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B25300-207F-D44B-9119-EEAAF215B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516" y="2114162"/>
            <a:ext cx="7036968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Conventions de servitude avec ENEDIS </a:t>
            </a:r>
          </a:p>
        </p:txBody>
      </p:sp>
    </p:spTree>
    <p:extLst>
      <p:ext uri="{BB962C8B-B14F-4D97-AF65-F5344CB8AC3E}">
        <p14:creationId xmlns:p14="http://schemas.microsoft.com/office/powerpoint/2010/main" val="3778235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5A50A3-23B6-F940-B759-8A6ED47F42AB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B3E0DA8-B213-6C44-9B72-689D938B4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289" y="1757364"/>
            <a:ext cx="7999311" cy="211455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Convention de </a:t>
            </a:r>
            <a:r>
              <a:rPr lang="fr-FR" dirty="0" err="1">
                <a:latin typeface="Avenir Heavy"/>
                <a:cs typeface="Avenir Heavy"/>
              </a:rPr>
              <a:t>désignation</a:t>
            </a:r>
            <a:r>
              <a:rPr lang="fr-FR" dirty="0">
                <a:latin typeface="Avenir Heavy"/>
                <a:cs typeface="Avenir Heavy"/>
              </a:rPr>
              <a:t> du </a:t>
            </a:r>
            <a:r>
              <a:rPr lang="fr-FR" dirty="0" err="1">
                <a:latin typeface="Avenir Heavy"/>
                <a:cs typeface="Avenir Heavy"/>
              </a:rPr>
              <a:t>maître</a:t>
            </a:r>
            <a:r>
              <a:rPr lang="fr-FR" dirty="0">
                <a:latin typeface="Avenir Heavy"/>
                <a:cs typeface="Avenir Heavy"/>
              </a:rPr>
              <a:t> d'ouvrage pour des </a:t>
            </a:r>
            <a:r>
              <a:rPr lang="fr-FR" dirty="0" err="1">
                <a:latin typeface="Avenir Heavy"/>
                <a:cs typeface="Avenir Heavy"/>
              </a:rPr>
              <a:t>opérations</a:t>
            </a:r>
            <a:r>
              <a:rPr lang="fr-FR" dirty="0">
                <a:latin typeface="Avenir Heavy"/>
                <a:cs typeface="Avenir Heavy"/>
              </a:rPr>
              <a:t> de </a:t>
            </a:r>
            <a:r>
              <a:rPr lang="fr-FR" dirty="0" err="1">
                <a:latin typeface="Avenir Heavy"/>
                <a:cs typeface="Avenir Heavy"/>
              </a:rPr>
              <a:t>rénovation</a:t>
            </a:r>
            <a:r>
              <a:rPr lang="fr-FR" dirty="0">
                <a:latin typeface="Avenir Heavy"/>
                <a:cs typeface="Avenir Heavy"/>
              </a:rPr>
              <a:t> de l'</a:t>
            </a:r>
            <a:r>
              <a:rPr lang="fr-FR" dirty="0" err="1">
                <a:latin typeface="Avenir Heavy"/>
                <a:cs typeface="Avenir Heavy"/>
              </a:rPr>
              <a:t>éclairage</a:t>
            </a:r>
            <a:r>
              <a:rPr lang="fr-FR" dirty="0">
                <a:latin typeface="Avenir Heavy"/>
                <a:cs typeface="Avenir Heavy"/>
              </a:rPr>
              <a:t> public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DAB067-BB28-F541-B48A-91C054350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190795"/>
            <a:ext cx="2490646" cy="122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79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BFD998-224E-AA48-9108-C400E7DE3F3C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BE57147-DF94-8449-83ED-A5B7FFFA3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75" y="590308"/>
            <a:ext cx="9201750" cy="41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6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n°27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ADD0B9-8DD0-0648-8095-439C4C897595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A1E8EC2-FED8-9C47-AADA-10AF914B4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344" y="529281"/>
            <a:ext cx="7999311" cy="4570043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Conventions de raccordement à la fibre optique de certains </a:t>
            </a:r>
            <a:r>
              <a:rPr lang="fr-FR" dirty="0" err="1">
                <a:latin typeface="Avenir Heavy"/>
                <a:cs typeface="Avenir Heavy"/>
              </a:rPr>
              <a:t>bâtiments</a:t>
            </a:r>
            <a:r>
              <a:rPr lang="fr-FR" dirty="0">
                <a:latin typeface="Avenir Heavy"/>
                <a:cs typeface="Avenir Heavy"/>
              </a:rPr>
              <a:t> communaux </a:t>
            </a:r>
          </a:p>
        </p:txBody>
      </p:sp>
    </p:spTree>
    <p:extLst>
      <p:ext uri="{BB962C8B-B14F-4D97-AF65-F5344CB8AC3E}">
        <p14:creationId xmlns:p14="http://schemas.microsoft.com/office/powerpoint/2010/main" val="2645208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4FA86E-AC29-5E4D-97DE-730D116BFAA4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BFF6B0D-A557-9D4C-8076-1AB739A15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2" y="855621"/>
            <a:ext cx="8947776" cy="3592416"/>
          </a:xfrm>
          <a:prstGeom prst="rect">
            <a:avLst/>
          </a:prstGeom>
        </p:spPr>
      </p:pic>
      <p:pic>
        <p:nvPicPr>
          <p:cNvPr id="8" name="Image 7" descr="blason_vernon_quadri.eps">
            <a:extLst>
              <a:ext uri="{FF2B5EF4-FFF2-40B4-BE49-F238E27FC236}">
                <a16:creationId xmlns:a16="http://schemas.microsoft.com/office/drawing/2014/main" id="{9A4784F4-29B9-204E-BBDF-2626917ABD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0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AABF57-66DD-7741-8D36-21D26BFB6729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CF063D2-A080-E042-90F6-0B394FBBD6F7}"/>
              </a:ext>
            </a:extLst>
          </p:cNvPr>
          <p:cNvSpPr txBox="1">
            <a:spLocks/>
          </p:cNvSpPr>
          <p:nvPr/>
        </p:nvSpPr>
        <p:spPr>
          <a:xfrm>
            <a:off x="611289" y="1111487"/>
            <a:ext cx="7958230" cy="173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venir Heavy"/>
                <a:cs typeface="Avenir Heavy"/>
              </a:rPr>
              <a:t>Musée de Vernon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6C24FE4-CF75-454C-917A-05EB765580CD}"/>
              </a:ext>
            </a:extLst>
          </p:cNvPr>
          <p:cNvSpPr txBox="1">
            <a:spLocks/>
          </p:cNvSpPr>
          <p:nvPr/>
        </p:nvSpPr>
        <p:spPr>
          <a:xfrm>
            <a:off x="592885" y="3129230"/>
            <a:ext cx="7958230" cy="14645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Avenir Heavy" panose="02000503020000020003" pitchFamily="2" charset="0"/>
                <a:cs typeface="Avenir Book"/>
              </a:rPr>
              <a:t>Convention avec l’association </a:t>
            </a:r>
            <a:r>
              <a:rPr lang="fr-FR" sz="3200" b="1" dirty="0" err="1">
                <a:latin typeface="Avenir Heavy" panose="02000503020000020003" pitchFamily="2" charset="0"/>
                <a:cs typeface="Avenir Book"/>
              </a:rPr>
              <a:t>Môm’Art</a:t>
            </a:r>
            <a:endParaRPr lang="fr-FR" sz="3200" b="1" dirty="0">
              <a:latin typeface="Avenir Heavy" panose="02000503020000020003" pitchFamily="2" charset="0"/>
              <a:cs typeface="Avenir Book"/>
            </a:endParaRPr>
          </a:p>
        </p:txBody>
      </p:sp>
      <p:pic>
        <p:nvPicPr>
          <p:cNvPr id="11" name="Image 10" descr="blason_vernon_quadri.eps">
            <a:extLst>
              <a:ext uri="{FF2B5EF4-FFF2-40B4-BE49-F238E27FC236}">
                <a16:creationId xmlns:a16="http://schemas.microsoft.com/office/drawing/2014/main" id="{E016F503-A788-0044-A543-FFBDA05720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D9CCAE3-16EE-8E4A-9323-727C50970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823" y="5117078"/>
            <a:ext cx="3033291" cy="15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74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2ECFC7-8C34-8349-B1BD-165638DD9849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0" name="Image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87A6685-D96D-4C4C-A16C-A31894823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64" y="553776"/>
            <a:ext cx="7321872" cy="45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3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0C4855B-5C65-514B-8C18-AF8706BACC18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A59E6DC-AAEA-CE49-92C0-94F3D2A67B4F}"/>
              </a:ext>
            </a:extLst>
          </p:cNvPr>
          <p:cNvSpPr txBox="1">
            <a:spLocks/>
          </p:cNvSpPr>
          <p:nvPr/>
        </p:nvSpPr>
        <p:spPr>
          <a:xfrm>
            <a:off x="611289" y="1111487"/>
            <a:ext cx="7958230" cy="173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venir Heavy"/>
                <a:cs typeface="Avenir Heavy"/>
              </a:rPr>
              <a:t>Musée de Vernon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71D1C27-8C3E-9741-8B59-E2D2C20B7ACE}"/>
              </a:ext>
            </a:extLst>
          </p:cNvPr>
          <p:cNvSpPr txBox="1">
            <a:spLocks/>
          </p:cNvSpPr>
          <p:nvPr/>
        </p:nvSpPr>
        <p:spPr>
          <a:xfrm>
            <a:off x="592885" y="3129230"/>
            <a:ext cx="7958230" cy="14645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Avenir Heavy" panose="02000503020000020003" pitchFamily="2" charset="0"/>
                <a:cs typeface="Avenir Book"/>
              </a:rPr>
              <a:t>Rapport d’activités 2018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4553DDC-FF00-8C41-804E-3D06B847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823" y="5117078"/>
            <a:ext cx="3033291" cy="1513971"/>
          </a:xfrm>
          <a:prstGeom prst="rect">
            <a:avLst/>
          </a:prstGeom>
        </p:spPr>
      </p:pic>
      <p:pic>
        <p:nvPicPr>
          <p:cNvPr id="12" name="Image 11" descr="blason_vernon_quadri.eps">
            <a:extLst>
              <a:ext uri="{FF2B5EF4-FFF2-40B4-BE49-F238E27FC236}">
                <a16:creationId xmlns:a16="http://schemas.microsoft.com/office/drawing/2014/main" id="{3FC50B46-6BD5-4248-96E3-F6408243E8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16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C980214-7D7A-5F45-AA63-090263213ED4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5AC8CE0-DAA2-8A4F-A188-DCFB023E4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289" y="1957660"/>
            <a:ext cx="7999311" cy="1643270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Tableau des effectifs</a:t>
            </a:r>
          </a:p>
        </p:txBody>
      </p:sp>
    </p:spTree>
    <p:extLst>
      <p:ext uri="{BB962C8B-B14F-4D97-AF65-F5344CB8AC3E}">
        <p14:creationId xmlns:p14="http://schemas.microsoft.com/office/powerpoint/2010/main" val="355012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2955" y="676111"/>
            <a:ext cx="7883719" cy="1470025"/>
          </a:xfrm>
        </p:spPr>
        <p:txBody>
          <a:bodyPr/>
          <a:lstStyle/>
          <a:p>
            <a:r>
              <a:rPr lang="fr-FR" dirty="0">
                <a:latin typeface="Avenir Heavy"/>
                <a:cs typeface="Avenir Heavy"/>
              </a:rPr>
              <a:t>Plan Ravalement de façades</a:t>
            </a:r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28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2194664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Dossiers n°1 à 6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67001" y="1842161"/>
            <a:ext cx="8009997" cy="30385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🏠 </a:t>
            </a:r>
            <a:r>
              <a:rPr lang="fr-FR" sz="3600" dirty="0">
                <a:latin typeface="Avenir Book"/>
              </a:rPr>
              <a:t>6 nouvelles façades ravalées grâce aux aides de la mairie portant à </a:t>
            </a:r>
            <a:r>
              <a:rPr lang="fr-FR" sz="4000" b="1" dirty="0">
                <a:latin typeface="Avenir Black" panose="02000503020000020003" pitchFamily="2" charset="0"/>
              </a:rPr>
              <a:t>128 </a:t>
            </a:r>
            <a:r>
              <a:rPr lang="fr-FR" sz="3600" dirty="0">
                <a:latin typeface="Avenir Book"/>
              </a:rPr>
              <a:t>le nombre total de ravalements et </a:t>
            </a:r>
            <a:r>
              <a:rPr lang="fr-FR" sz="3600" b="1" dirty="0">
                <a:latin typeface="Avenir Black" panose="02000503020000020003" pitchFamily="2" charset="0"/>
              </a:rPr>
              <a:t>180 000€ </a:t>
            </a:r>
            <a:r>
              <a:rPr lang="fr-FR" sz="3600" dirty="0">
                <a:latin typeface="Avenir Book"/>
              </a:rPr>
              <a:t>versés depuis 2015</a:t>
            </a:r>
          </a:p>
        </p:txBody>
      </p:sp>
      <p:pic>
        <p:nvPicPr>
          <p:cNvPr id="9" name="Image 8" descr="CoeurDeVill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939" y="4910989"/>
            <a:ext cx="2769749" cy="37232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E1CF00E-A370-9C49-A036-686D5C3F4312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0751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A05F4F-2407-364A-9B92-9367DF5F9F85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541B1D9-C00D-094A-B67F-55D53B6B9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289" y="1110349"/>
            <a:ext cx="7999311" cy="1618206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Litige avec un agent communal</a:t>
            </a:r>
          </a:p>
        </p:txBody>
      </p:sp>
      <p:pic>
        <p:nvPicPr>
          <p:cNvPr id="8" name="Image 7" descr="blason_vernon_quadri.eps">
            <a:extLst>
              <a:ext uri="{FF2B5EF4-FFF2-40B4-BE49-F238E27FC236}">
                <a16:creationId xmlns:a16="http://schemas.microsoft.com/office/drawing/2014/main" id="{702C8883-EF32-9943-A6F5-434FC04B00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8143A806-71BE-764F-9503-B58CCA96BF4D}"/>
              </a:ext>
            </a:extLst>
          </p:cNvPr>
          <p:cNvSpPr txBox="1">
            <a:spLocks/>
          </p:cNvSpPr>
          <p:nvPr/>
        </p:nvSpPr>
        <p:spPr>
          <a:xfrm>
            <a:off x="592885" y="2996610"/>
            <a:ext cx="7958230" cy="14514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Avenir Heavy"/>
                <a:cs typeface="Avenir Book"/>
              </a:rPr>
              <a:t>Protocole transactionnel</a:t>
            </a:r>
            <a:endParaRPr lang="fr-FR" sz="3200" b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39204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2B4A816-EEFA-B848-A852-5220C881E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6" y="165856"/>
            <a:ext cx="7810047" cy="57196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1D7A2F-EF16-7544-AEF2-5D00776CF145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4600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2344" y="1758675"/>
            <a:ext cx="7999311" cy="161820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Convention pour l'intervention d'agents municipaux sur des </a:t>
            </a:r>
            <a:r>
              <a:rPr lang="fr-FR" dirty="0" err="1">
                <a:latin typeface="Avenir Heavy"/>
                <a:cs typeface="Avenir Heavy"/>
              </a:rPr>
              <a:t>bâtiments</a:t>
            </a:r>
            <a:r>
              <a:rPr lang="fr-FR" dirty="0">
                <a:latin typeface="Avenir Heavy"/>
                <a:cs typeface="Avenir Heavy"/>
              </a:rPr>
              <a:t> communautaires 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949E0C-85D0-114E-9C15-5B613825A885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8" name="Picture 4" descr="Résultat de recherche d'images pour &quot;logo seine normandie agglomération&quot;">
            <a:extLst>
              <a:ext uri="{FF2B5EF4-FFF2-40B4-BE49-F238E27FC236}">
                <a16:creationId xmlns:a16="http://schemas.microsoft.com/office/drawing/2014/main" id="{3BAF3A7D-0118-8442-8AB9-AE69D7C8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76" b="7493"/>
          <a:stretch/>
        </p:blipFill>
        <p:spPr bwMode="auto">
          <a:xfrm>
            <a:off x="3956540" y="5030965"/>
            <a:ext cx="2738288" cy="18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67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2344" y="1758675"/>
            <a:ext cx="7999311" cy="161820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Marché 2019-031 - Fourniture de </a:t>
            </a:r>
            <a:r>
              <a:rPr lang="fr-FR" dirty="0" err="1">
                <a:latin typeface="Avenir Heavy"/>
                <a:cs typeface="Avenir Heavy"/>
              </a:rPr>
              <a:t>matériels</a:t>
            </a:r>
            <a:r>
              <a:rPr lang="fr-FR" dirty="0">
                <a:latin typeface="Avenir Heavy"/>
                <a:cs typeface="Avenir Heavy"/>
              </a:rPr>
              <a:t> et de </a:t>
            </a:r>
            <a:r>
              <a:rPr lang="fr-FR" dirty="0" err="1">
                <a:latin typeface="Avenir Heavy"/>
                <a:cs typeface="Avenir Heavy"/>
              </a:rPr>
              <a:t>matériaux</a:t>
            </a:r>
            <a:r>
              <a:rPr lang="fr-FR" dirty="0">
                <a:latin typeface="Avenir Heavy"/>
                <a:cs typeface="Avenir Heavy"/>
              </a:rPr>
              <a:t> pour la ville de Vernon 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01EA54-F741-144B-A0A6-8D4220D0AE3A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9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1803" y="1032321"/>
            <a:ext cx="7999311" cy="250776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Garantie d'emprunt à 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dirty="0">
                <a:latin typeface="Avenir Heavy"/>
                <a:cs typeface="Avenir Heavy"/>
              </a:rPr>
              <a:t>Eure Habitat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dirty="0">
                <a:latin typeface="Avenir Heavy"/>
                <a:cs typeface="Avenir Heavy"/>
              </a:rPr>
              <a:t>—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dirty="0">
                <a:latin typeface="Avenir Heavy"/>
                <a:cs typeface="Avenir Heavy"/>
              </a:rPr>
              <a:t> Caisse des </a:t>
            </a:r>
            <a:r>
              <a:rPr lang="fr-FR" dirty="0" err="1">
                <a:latin typeface="Avenir Heavy"/>
                <a:cs typeface="Avenir Heavy"/>
              </a:rPr>
              <a:t>dépôts</a:t>
            </a:r>
            <a:r>
              <a:rPr lang="fr-FR" dirty="0">
                <a:latin typeface="Avenir Heavy"/>
                <a:cs typeface="Avenir Heavy"/>
              </a:rPr>
              <a:t> et consignations 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n°37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01EA54-F741-144B-A0A6-8D4220D0AE3A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5CFD86-20FF-EF49-9AF9-A206DBE8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04" y="5103408"/>
            <a:ext cx="1790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73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16838B-680F-5049-A4C0-2835D4DF6B6D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0925791-86D2-BA4C-9776-1F597DB3A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803" y="1032321"/>
            <a:ext cx="7999311" cy="250776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Garantie d'emprunt à 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dirty="0">
                <a:latin typeface="Avenir Heavy"/>
                <a:cs typeface="Avenir Heavy"/>
              </a:rPr>
              <a:t>Eure Habitat 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dirty="0">
                <a:latin typeface="Avenir Heavy"/>
                <a:cs typeface="Avenir Heavy"/>
              </a:rPr>
              <a:t>—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dirty="0">
                <a:latin typeface="Avenir Heavy"/>
                <a:cs typeface="Avenir Heavy"/>
              </a:rPr>
              <a:t> </a:t>
            </a:r>
            <a:r>
              <a:rPr lang="fr-FR" dirty="0" err="1">
                <a:latin typeface="Avenir Heavy"/>
                <a:cs typeface="Avenir Heavy"/>
              </a:rPr>
              <a:t>Crédit</a:t>
            </a:r>
            <a:r>
              <a:rPr lang="fr-FR" dirty="0">
                <a:latin typeface="Avenir Heavy"/>
                <a:cs typeface="Avenir Heavy"/>
              </a:rPr>
              <a:t> Agricole Normandie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475885D-4154-D042-BEC2-0ADC5AF73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04" y="5103408"/>
            <a:ext cx="1790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67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16838B-680F-5049-A4C0-2835D4DF6B6D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0B74C52-EE1A-064F-B289-F0D8324B6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344" y="682155"/>
            <a:ext cx="7999311" cy="5426957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Garantie d'emprunt à la SPL du Plateau de l'Espace 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dirty="0">
                <a:latin typeface="Avenir Heavy"/>
                <a:cs typeface="Avenir Heavy"/>
              </a:rPr>
              <a:t>—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dirty="0">
                <a:latin typeface="Avenir Heavy"/>
                <a:cs typeface="Avenir Heavy"/>
              </a:rPr>
              <a:t>Caisse des </a:t>
            </a:r>
            <a:r>
              <a:rPr lang="fr-FR" dirty="0" err="1">
                <a:latin typeface="Avenir Heavy"/>
                <a:cs typeface="Avenir Heavy"/>
              </a:rPr>
              <a:t>dépôts</a:t>
            </a:r>
            <a:r>
              <a:rPr lang="fr-FR" dirty="0">
                <a:latin typeface="Avenir Heavy"/>
                <a:cs typeface="Avenir Heavy"/>
              </a:rPr>
              <a:t> et consignations </a:t>
            </a:r>
          </a:p>
        </p:txBody>
      </p:sp>
    </p:spTree>
    <p:extLst>
      <p:ext uri="{BB962C8B-B14F-4D97-AF65-F5344CB8AC3E}">
        <p14:creationId xmlns:p14="http://schemas.microsoft.com/office/powerpoint/2010/main" val="354759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16838B-680F-5049-A4C0-2835D4DF6B6D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D351C9E-6718-A740-B484-C8BD6187A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289" y="866822"/>
            <a:ext cx="7999311" cy="5426957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Autorisations de programmes et </a:t>
            </a:r>
            <a:r>
              <a:rPr lang="fr-FR" dirty="0" err="1">
                <a:latin typeface="Avenir Heavy"/>
                <a:cs typeface="Avenir Heavy"/>
              </a:rPr>
              <a:t>crédits</a:t>
            </a:r>
            <a:r>
              <a:rPr lang="fr-FR" dirty="0">
                <a:latin typeface="Avenir Heavy"/>
                <a:cs typeface="Avenir Heavy"/>
              </a:rPr>
              <a:t> de paiement (APCP) - Mise à jour</a:t>
            </a:r>
            <a:br>
              <a:rPr lang="fr-FR" dirty="0">
                <a:latin typeface="Avenir Heavy"/>
                <a:cs typeface="Avenir Heavy"/>
              </a:rPr>
            </a:br>
            <a:endParaRPr lang="fr-FR" dirty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144383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16838B-680F-5049-A4C0-2835D4DF6B6D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D351C9E-6718-A740-B484-C8BD6187A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289" y="866823"/>
            <a:ext cx="7999311" cy="2129788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Budget principal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EA9841D-9FD0-5445-BE9A-A0835BF48382}"/>
              </a:ext>
            </a:extLst>
          </p:cNvPr>
          <p:cNvSpPr txBox="1">
            <a:spLocks/>
          </p:cNvSpPr>
          <p:nvPr/>
        </p:nvSpPr>
        <p:spPr>
          <a:xfrm>
            <a:off x="592885" y="2996610"/>
            <a:ext cx="7958230" cy="14514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>
                <a:latin typeface="Avenir Heavy"/>
                <a:cs typeface="Avenir Heavy"/>
              </a:rPr>
              <a:t>Décision</a:t>
            </a:r>
            <a:r>
              <a:rPr lang="fr-FR" sz="3200" dirty="0">
                <a:latin typeface="Avenir Heavy"/>
                <a:cs typeface="Avenir Heavy"/>
              </a:rPr>
              <a:t> modificative n°2</a:t>
            </a:r>
            <a:endParaRPr lang="fr-FR" sz="3200" b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58200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16838B-680F-5049-A4C0-2835D4DF6B6D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D351C9E-6718-A740-B484-C8BD6187A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289" y="866823"/>
            <a:ext cx="7999311" cy="2129788"/>
          </a:xfrm>
        </p:spPr>
        <p:txBody>
          <a:bodyPr>
            <a:normAutofit/>
          </a:bodyPr>
          <a:lstStyle/>
          <a:p>
            <a:r>
              <a:rPr lang="fr-FR" dirty="0" err="1">
                <a:latin typeface="Avenir Heavy"/>
                <a:cs typeface="Avenir Heavy"/>
              </a:rPr>
              <a:t>Arriérés</a:t>
            </a:r>
            <a:r>
              <a:rPr lang="fr-FR" dirty="0">
                <a:latin typeface="Avenir Heavy"/>
                <a:cs typeface="Avenir Heavy"/>
              </a:rPr>
              <a:t> de l'ex-Cape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B0913B6-B155-6544-B8C7-D25F6AF01A07}"/>
              </a:ext>
            </a:extLst>
          </p:cNvPr>
          <p:cNvSpPr txBox="1">
            <a:spLocks/>
          </p:cNvSpPr>
          <p:nvPr/>
        </p:nvSpPr>
        <p:spPr>
          <a:xfrm>
            <a:off x="592885" y="2996610"/>
            <a:ext cx="7958230" cy="14514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Avenir Heavy"/>
                <a:cs typeface="Avenir Heavy"/>
              </a:rPr>
              <a:t>Protocole transactionnel</a:t>
            </a:r>
            <a:endParaRPr lang="fr-FR" sz="3200" b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08975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n°7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E505C92-1AFF-6947-ABCC-9B5DAE0895BE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74AFC7F-E951-3645-875F-89458500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6" y="331712"/>
            <a:ext cx="8212667" cy="57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58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16838B-680F-5049-A4C0-2835D4DF6B6D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D351C9E-6718-A740-B484-C8BD6187A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289" y="866823"/>
            <a:ext cx="7999311" cy="2129788"/>
          </a:xfrm>
        </p:spPr>
        <p:txBody>
          <a:bodyPr>
            <a:normAutofit/>
          </a:bodyPr>
          <a:lstStyle/>
          <a:p>
            <a:r>
              <a:rPr lang="fr-FR" dirty="0" err="1">
                <a:latin typeface="Avenir Heavy"/>
                <a:cs typeface="Avenir Heavy"/>
              </a:rPr>
              <a:t>Décisions</a:t>
            </a:r>
            <a:r>
              <a:rPr lang="fr-FR" dirty="0">
                <a:latin typeface="Avenir Heavy"/>
                <a:cs typeface="Avenir Heavy"/>
              </a:rPr>
              <a:t> prises dans le cadre des </a:t>
            </a:r>
            <a:r>
              <a:rPr lang="fr-FR" dirty="0" err="1">
                <a:latin typeface="Avenir Heavy"/>
                <a:cs typeface="Avenir Heavy"/>
              </a:rPr>
              <a:t>délégations</a:t>
            </a:r>
            <a:endParaRPr lang="fr-FR" dirty="0">
              <a:latin typeface="Avenir Heavy"/>
              <a:cs typeface="Avenir Heavy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B0913B6-B155-6544-B8C7-D25F6AF01A07}"/>
              </a:ext>
            </a:extLst>
          </p:cNvPr>
          <p:cNvSpPr txBox="1">
            <a:spLocks/>
          </p:cNvSpPr>
          <p:nvPr/>
        </p:nvSpPr>
        <p:spPr>
          <a:xfrm>
            <a:off x="592885" y="2996610"/>
            <a:ext cx="7958230" cy="14514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Avenir Heavy"/>
                <a:cs typeface="Avenir Heavy"/>
              </a:rPr>
              <a:t>Compte rendu</a:t>
            </a:r>
            <a:endParaRPr lang="fr-FR" sz="3200" b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92597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16838B-680F-5049-A4C0-2835D4DF6B6D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D351C9E-6718-A740-B484-C8BD6187A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289" y="2133583"/>
            <a:ext cx="7999311" cy="2129788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latin typeface="Avenir Heavy"/>
                <a:cs typeface="Avenir Heavy"/>
              </a:rPr>
              <a:t>Schéma</a:t>
            </a:r>
            <a:r>
              <a:rPr lang="fr-FR" dirty="0">
                <a:latin typeface="Avenir Heavy"/>
                <a:cs typeface="Avenir Heavy"/>
              </a:rPr>
              <a:t> </a:t>
            </a:r>
            <a:r>
              <a:rPr lang="fr-FR" dirty="0" err="1">
                <a:latin typeface="Avenir Heavy"/>
                <a:cs typeface="Avenir Heavy"/>
              </a:rPr>
              <a:t>départemental</a:t>
            </a:r>
            <a:r>
              <a:rPr lang="fr-FR" dirty="0">
                <a:latin typeface="Avenir Heavy"/>
                <a:cs typeface="Avenir Heavy"/>
              </a:rPr>
              <a:t> d'accueil des gens du voyage de l'Eure 2019-2025</a:t>
            </a:r>
            <a:br>
              <a:rPr lang="fr-FR" dirty="0">
                <a:latin typeface="Avenir Heavy"/>
                <a:cs typeface="Avenir Heavy"/>
              </a:rPr>
            </a:br>
            <a:endParaRPr lang="fr-FR" dirty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830905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16838B-680F-5049-A4C0-2835D4DF6B6D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D351C9E-6718-A740-B484-C8BD6187A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289" y="2133583"/>
            <a:ext cx="7999311" cy="212978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Conditions </a:t>
            </a:r>
            <a:r>
              <a:rPr lang="fr-FR" dirty="0" err="1">
                <a:latin typeface="Avenir Heavy"/>
                <a:cs typeface="Avenir Heavy"/>
              </a:rPr>
              <a:t>financières</a:t>
            </a:r>
            <a:r>
              <a:rPr lang="fr-FR" dirty="0">
                <a:latin typeface="Avenir Heavy"/>
                <a:cs typeface="Avenir Heavy"/>
              </a:rPr>
              <a:t> et patrimoniales du transfert de la ZA de </a:t>
            </a:r>
            <a:r>
              <a:rPr lang="fr-FR" dirty="0" err="1">
                <a:latin typeface="Avenir Heavy"/>
                <a:cs typeface="Avenir Heavy"/>
              </a:rPr>
              <a:t>Toisy</a:t>
            </a:r>
            <a:r>
              <a:rPr lang="fr-FR" dirty="0">
                <a:latin typeface="Avenir Heavy"/>
                <a:cs typeface="Avenir Heavy"/>
              </a:rPr>
              <a:t>, à </a:t>
            </a:r>
            <a:r>
              <a:rPr lang="fr-FR" dirty="0" err="1">
                <a:latin typeface="Avenir Heavy"/>
                <a:cs typeface="Avenir Heavy"/>
              </a:rPr>
              <a:t>Gasny</a:t>
            </a:r>
            <a:r>
              <a:rPr lang="fr-FR" dirty="0">
                <a:latin typeface="Avenir Heavy"/>
                <a:cs typeface="Avenir Heavy"/>
              </a:rPr>
              <a:t>, au profit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dirty="0">
                <a:latin typeface="Avenir Heavy"/>
                <a:cs typeface="Avenir Heavy"/>
              </a:rPr>
              <a:t>de SNA </a:t>
            </a:r>
          </a:p>
        </p:txBody>
      </p:sp>
      <p:pic>
        <p:nvPicPr>
          <p:cNvPr id="8" name="Picture 4" descr="Résultat de recherche d'images pour &quot;logo seine normandie agglomération&quot;">
            <a:extLst>
              <a:ext uri="{FF2B5EF4-FFF2-40B4-BE49-F238E27FC236}">
                <a16:creationId xmlns:a16="http://schemas.microsoft.com/office/drawing/2014/main" id="{16C72D8D-C0FC-A14A-AB11-34EF9FB8F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76" b="7493"/>
          <a:stretch/>
        </p:blipFill>
        <p:spPr bwMode="auto">
          <a:xfrm>
            <a:off x="3956540" y="5030965"/>
            <a:ext cx="2738288" cy="18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88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16838B-680F-5049-A4C0-2835D4DF6B6D}"/>
              </a:ext>
            </a:extLst>
          </p:cNvPr>
          <p:cNvSpPr txBox="1"/>
          <p:nvPr/>
        </p:nvSpPr>
        <p:spPr>
          <a:xfrm>
            <a:off x="-104503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795A172-28F4-2441-BDA5-946F152D3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907" y="1384663"/>
            <a:ext cx="9653814" cy="40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91636" y="6004991"/>
            <a:ext cx="4011705" cy="602010"/>
          </a:xfrm>
        </p:spPr>
        <p:txBody>
          <a:bodyPr>
            <a:noAutofit/>
          </a:bodyPr>
          <a:lstStyle/>
          <a:p>
            <a:r>
              <a:rPr lang="fr-FR" sz="1800" dirty="0">
                <a:latin typeface="Avenir Heavy"/>
                <a:cs typeface="Avenir Black"/>
              </a:rPr>
              <a:t>Conseil municipal 28 juin 2019</a:t>
            </a:r>
          </a:p>
        </p:txBody>
      </p:sp>
      <p:sp>
        <p:nvSpPr>
          <p:cNvPr id="4" name="Titre 1"/>
          <p:cNvSpPr>
            <a:spLocks noGrp="1"/>
          </p:cNvSpPr>
          <p:nvPr/>
        </p:nvSpPr>
        <p:spPr>
          <a:xfrm>
            <a:off x="611289" y="197908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315" y="1304927"/>
            <a:ext cx="2319402" cy="2800915"/>
          </a:xfrm>
          <a:prstGeom prst="rect">
            <a:avLst/>
          </a:prstGeom>
        </p:spPr>
      </p:pic>
      <p:sp>
        <p:nvSpPr>
          <p:cNvPr id="3" name="AutoShape 2" descr="Résultat de recherche d'images pour &quot;facebook&quot;"/>
          <p:cNvSpPr>
            <a:spLocks noChangeAspect="1" noChangeArrowheads="1"/>
          </p:cNvSpPr>
          <p:nvPr/>
        </p:nvSpPr>
        <p:spPr bwMode="auto">
          <a:xfrm>
            <a:off x="155575" y="-14859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Résultat de recherche d'images pour &quot;facebook&quot;"/>
          <p:cNvSpPr>
            <a:spLocks noChangeAspect="1" noChangeArrowheads="1"/>
          </p:cNvSpPr>
          <p:nvPr/>
        </p:nvSpPr>
        <p:spPr bwMode="auto">
          <a:xfrm>
            <a:off x="307975" y="-13335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21" y="5062809"/>
            <a:ext cx="459866" cy="45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Résultat de recherche d'images pour &quot;twitter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83" y="5001730"/>
            <a:ext cx="519131" cy="5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Résultat de recherche d'images pour &quot;logo instagram&quot;"/>
          <p:cNvSpPr>
            <a:spLocks noChangeAspect="1" noChangeArrowheads="1"/>
          </p:cNvSpPr>
          <p:nvPr/>
        </p:nvSpPr>
        <p:spPr bwMode="auto">
          <a:xfrm>
            <a:off x="155575" y="-2659063"/>
            <a:ext cx="554355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Résultat de recherche d'images pour &quot;logo instagram&quot;"/>
          <p:cNvSpPr>
            <a:spLocks noChangeAspect="1" noChangeArrowheads="1"/>
          </p:cNvSpPr>
          <p:nvPr/>
        </p:nvSpPr>
        <p:spPr bwMode="auto">
          <a:xfrm>
            <a:off x="307975" y="-2506663"/>
            <a:ext cx="554355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6" name="Picture 6" descr="Image associé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4889532"/>
            <a:ext cx="806419" cy="8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FD11802-E3F6-E54D-A0E4-88E4570B55DC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67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95AC3A1-4389-DF4B-B4A7-B08421463F9D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E454D3B-A8B8-4447-94DF-E3871CFE5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4" y="331712"/>
            <a:ext cx="8634312" cy="54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5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n°9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58270D2-46F5-974E-A96A-815095205A1B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4DC7B8F-17BC-C045-B8E7-55B22504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129" y="970620"/>
            <a:ext cx="7999310" cy="1464583"/>
          </a:xfrm>
        </p:spPr>
        <p:txBody>
          <a:bodyPr>
            <a:normAutofit/>
          </a:bodyPr>
          <a:lstStyle/>
          <a:p>
            <a:r>
              <a:rPr lang="fr-FR" b="1" dirty="0">
                <a:latin typeface="Avenir Heavy" panose="02000503020000020003" pitchFamily="2" charset="0"/>
              </a:rPr>
              <a:t>Plan Local d'Urbanisme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977A7F3-13F8-D643-82A3-30592DD9E511}"/>
              </a:ext>
            </a:extLst>
          </p:cNvPr>
          <p:cNvSpPr txBox="1">
            <a:spLocks/>
          </p:cNvSpPr>
          <p:nvPr/>
        </p:nvSpPr>
        <p:spPr>
          <a:xfrm>
            <a:off x="592885" y="3059667"/>
            <a:ext cx="7958230" cy="13550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err="1">
                <a:latin typeface="Avenir Heavy" panose="02000503020000020003" pitchFamily="2" charset="0"/>
              </a:rPr>
              <a:t>Arrêt</a:t>
            </a:r>
            <a:r>
              <a:rPr lang="fr-FR" sz="2400" b="1" dirty="0">
                <a:latin typeface="Avenir Heavy" panose="02000503020000020003" pitchFamily="2" charset="0"/>
              </a:rPr>
              <a:t> du projet de </a:t>
            </a:r>
            <a:r>
              <a:rPr lang="fr-FR" sz="2400" b="1" dirty="0" err="1">
                <a:latin typeface="Avenir Heavy" panose="02000503020000020003" pitchFamily="2" charset="0"/>
              </a:rPr>
              <a:t>révision</a:t>
            </a:r>
            <a:r>
              <a:rPr lang="fr-FR" sz="2400" b="1" dirty="0">
                <a:latin typeface="Avenir Heavy" panose="02000503020000020003" pitchFamily="2" charset="0"/>
              </a:rPr>
              <a:t> </a:t>
            </a:r>
            <a:r>
              <a:rPr lang="fr-FR" sz="2400" b="1" dirty="0" err="1">
                <a:latin typeface="Avenir Heavy" panose="02000503020000020003" pitchFamily="2" charset="0"/>
              </a:rPr>
              <a:t>allégée</a:t>
            </a:r>
            <a:r>
              <a:rPr lang="fr-FR" sz="2400" b="1" dirty="0">
                <a:latin typeface="Avenir Heavy" panose="02000503020000020003" pitchFamily="2" charset="0"/>
              </a:rPr>
              <a:t> et de modification</a:t>
            </a:r>
            <a:endParaRPr lang="fr-FR" sz="2600" b="1" u="sng" dirty="0">
              <a:latin typeface="Avenir Heavy" panose="02000503020000020003" pitchFamily="2" charset="0"/>
              <a:cs typeface="Avenir Book"/>
            </a:endParaRPr>
          </a:p>
        </p:txBody>
      </p:sp>
      <p:pic>
        <p:nvPicPr>
          <p:cNvPr id="1039" name="Picture 15" descr="👉">
            <a:extLst>
              <a:ext uri="{FF2B5EF4-FFF2-40B4-BE49-F238E27FC236}">
                <a16:creationId xmlns:a16="http://schemas.microsoft.com/office/drawing/2014/main" id="{0133B203-3E6D-5A47-8B8A-113C9300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575" y="-4349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👉">
            <a:extLst>
              <a:ext uri="{FF2B5EF4-FFF2-40B4-BE49-F238E27FC236}">
                <a16:creationId xmlns:a16="http://schemas.microsoft.com/office/drawing/2014/main" id="{659FD669-0A7F-6241-9AF5-E52A18DF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525" y="-4349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👉">
            <a:extLst>
              <a:ext uri="{FF2B5EF4-FFF2-40B4-BE49-F238E27FC236}">
                <a16:creationId xmlns:a16="http://schemas.microsoft.com/office/drawing/2014/main" id="{04D86F61-4850-8041-A824-C3E5E60F4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975" y="-2825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👉">
            <a:extLst>
              <a:ext uri="{FF2B5EF4-FFF2-40B4-BE49-F238E27FC236}">
                <a16:creationId xmlns:a16="http://schemas.microsoft.com/office/drawing/2014/main" id="{40DD6895-7C0C-F747-95BD-6F467524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925" y="-2825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5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4481" y="1028046"/>
            <a:ext cx="7958230" cy="1781415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latin typeface="Avenir Heavy"/>
                <a:cs typeface="Avenir Heavy"/>
              </a:rPr>
              <a:t>Aménagement</a:t>
            </a:r>
            <a:r>
              <a:rPr lang="fr-FR" dirty="0">
                <a:latin typeface="Avenir Heavy"/>
                <a:cs typeface="Avenir Heavy"/>
              </a:rPr>
              <a:t> et </a:t>
            </a:r>
            <a:r>
              <a:rPr lang="fr-FR" dirty="0" err="1">
                <a:latin typeface="Avenir Heavy"/>
                <a:cs typeface="Avenir Heavy"/>
              </a:rPr>
              <a:t>sécurisation</a:t>
            </a:r>
            <a:r>
              <a:rPr lang="fr-FR" dirty="0">
                <a:latin typeface="Avenir Heavy"/>
                <a:cs typeface="Avenir Heavy"/>
              </a:rPr>
              <a:t> de la gare </a:t>
            </a:r>
            <a:r>
              <a:rPr lang="fr-FR" dirty="0" err="1">
                <a:latin typeface="Avenir Heavy"/>
                <a:cs typeface="Avenir Heavy"/>
              </a:rPr>
              <a:t>routière</a:t>
            </a:r>
            <a:r>
              <a:rPr lang="fr-FR" dirty="0">
                <a:latin typeface="Avenir Heavy"/>
                <a:cs typeface="Avenir Heavy"/>
              </a:rPr>
              <a:t> du </a:t>
            </a:r>
            <a:r>
              <a:rPr lang="fr-FR" dirty="0" err="1">
                <a:latin typeface="Avenir Heavy"/>
                <a:cs typeface="Avenir Heavy"/>
              </a:rPr>
              <a:t>Lycée</a:t>
            </a:r>
            <a:r>
              <a:rPr lang="fr-FR" dirty="0">
                <a:latin typeface="Avenir Heavy"/>
                <a:cs typeface="Avenir Heavy"/>
              </a:rPr>
              <a:t> </a:t>
            </a:r>
            <a:r>
              <a:rPr lang="fr-FR" dirty="0" err="1">
                <a:latin typeface="Avenir Heavy"/>
                <a:cs typeface="Avenir Heavy"/>
              </a:rPr>
              <a:t>Dumézil</a:t>
            </a:r>
            <a:endParaRPr lang="fr-FR" dirty="0">
              <a:latin typeface="Avenir Heavy"/>
              <a:cs typeface="Avenir Heavy"/>
            </a:endParaRP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6165D1-3233-1D4E-A8AC-F2F979A17EE6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C4190FD-FB44-274A-9575-787CC4C6A614}"/>
              </a:ext>
            </a:extLst>
          </p:cNvPr>
          <p:cNvSpPr txBox="1">
            <a:spLocks/>
          </p:cNvSpPr>
          <p:nvPr/>
        </p:nvSpPr>
        <p:spPr>
          <a:xfrm>
            <a:off x="592885" y="3595007"/>
            <a:ext cx="7958230" cy="12685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>
                <a:latin typeface="Avenir Heavy"/>
                <a:cs typeface="Avenir Heavy"/>
              </a:rPr>
              <a:t>Délégation</a:t>
            </a:r>
            <a:r>
              <a:rPr lang="fr-FR" sz="2800" dirty="0">
                <a:latin typeface="Avenir Heavy"/>
                <a:cs typeface="Avenir Heavy"/>
              </a:rPr>
              <a:t> de </a:t>
            </a:r>
            <a:r>
              <a:rPr lang="fr-FR" sz="2800" dirty="0" err="1">
                <a:latin typeface="Avenir Heavy"/>
                <a:cs typeface="Avenir Heavy"/>
              </a:rPr>
              <a:t>maîtrise</a:t>
            </a:r>
            <a:r>
              <a:rPr lang="fr-FR" sz="2800" dirty="0">
                <a:latin typeface="Avenir Heavy"/>
                <a:cs typeface="Avenir Heavy"/>
              </a:rPr>
              <a:t> d'ouvrage</a:t>
            </a:r>
            <a:endParaRPr lang="fr-FR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8237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E859F92-A0BF-4746-9E8C-15D4E71131C5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4E14B7E-307F-BA49-B1AA-CCFB7970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75" y="379555"/>
            <a:ext cx="5996049" cy="57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9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3392" y="1032979"/>
            <a:ext cx="8237216" cy="1860762"/>
          </a:xfrm>
        </p:spPr>
        <p:txBody>
          <a:bodyPr>
            <a:normAutofit/>
          </a:bodyPr>
          <a:lstStyle/>
          <a:p>
            <a:r>
              <a:rPr lang="fr-FR" dirty="0" err="1">
                <a:latin typeface="Avenir Heavy"/>
                <a:cs typeface="Avenir Heavy"/>
              </a:rPr>
              <a:t>Adhésion</a:t>
            </a:r>
            <a:r>
              <a:rPr lang="fr-FR" dirty="0">
                <a:latin typeface="Avenir Heavy"/>
                <a:cs typeface="Avenir Heavy"/>
              </a:rPr>
              <a:t> à l'Association CENTRALIS</a:t>
            </a:r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D84163-1066-0241-AFBF-812E10AB7839}"/>
              </a:ext>
            </a:extLst>
          </p:cNvPr>
          <p:cNvSpPr txBox="1"/>
          <p:nvPr/>
        </p:nvSpPr>
        <p:spPr>
          <a:xfrm>
            <a:off x="0" y="0"/>
            <a:ext cx="9144000" cy="33171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16553F8-EE46-8C47-95CF-8A3C30F95EB2}"/>
              </a:ext>
            </a:extLst>
          </p:cNvPr>
          <p:cNvSpPr txBox="1">
            <a:spLocks/>
          </p:cNvSpPr>
          <p:nvPr/>
        </p:nvSpPr>
        <p:spPr>
          <a:xfrm>
            <a:off x="592885" y="3473777"/>
            <a:ext cx="7958230" cy="1278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Avenir Heavy"/>
                <a:cs typeface="Avenir Heavy"/>
              </a:rPr>
              <a:t>Centrale d'achats publics </a:t>
            </a:r>
            <a:r>
              <a:rPr lang="fr-FR" sz="3200" dirty="0" err="1">
                <a:latin typeface="Avenir Heavy"/>
                <a:cs typeface="Avenir Heavy"/>
              </a:rPr>
              <a:t>dédiée</a:t>
            </a:r>
            <a:r>
              <a:rPr lang="fr-FR" sz="3200" dirty="0">
                <a:latin typeface="Avenir Heavy"/>
                <a:cs typeface="Avenir Heavy"/>
              </a:rPr>
              <a:t> à l'</a:t>
            </a:r>
            <a:r>
              <a:rPr lang="fr-FR" sz="3200" dirty="0" err="1">
                <a:latin typeface="Avenir Heavy"/>
                <a:cs typeface="Avenir Heavy"/>
              </a:rPr>
              <a:t>ingénierie</a:t>
            </a:r>
            <a:r>
              <a:rPr lang="fr-FR" sz="3200" dirty="0">
                <a:latin typeface="Avenir Heavy"/>
                <a:cs typeface="Avenir Heavy"/>
              </a:rPr>
              <a:t> et aux travaux</a:t>
            </a:r>
            <a:endParaRPr lang="fr-FR" sz="3200" b="1" u="sng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29520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27977</TotalTime>
  <Words>487</Words>
  <Application>Microsoft Macintosh PowerPoint</Application>
  <PresentationFormat>Affichage à l'écran (4:3)</PresentationFormat>
  <Paragraphs>94</Paragraphs>
  <Slides>44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1" baseType="lpstr">
      <vt:lpstr>Arial</vt:lpstr>
      <vt:lpstr>Avenir Black</vt:lpstr>
      <vt:lpstr>Avenir Book</vt:lpstr>
      <vt:lpstr>Avenir Heavy</vt:lpstr>
      <vt:lpstr>Avenir Medium</vt:lpstr>
      <vt:lpstr>Calibri</vt:lpstr>
      <vt:lpstr>Thème Office</vt:lpstr>
      <vt:lpstr>Présentation PowerPoint</vt:lpstr>
      <vt:lpstr>Conseil municipal   28 juin 2019</vt:lpstr>
      <vt:lpstr>Plan Ravalement de façades</vt:lpstr>
      <vt:lpstr>Présentation PowerPoint</vt:lpstr>
      <vt:lpstr>Présentation PowerPoint</vt:lpstr>
      <vt:lpstr>Plan Local d'Urbanisme</vt:lpstr>
      <vt:lpstr>Aménagement et sécurisation de la gare routière du Lycée Dumézil</vt:lpstr>
      <vt:lpstr>Présentation PowerPoint</vt:lpstr>
      <vt:lpstr>Adhésion à l'Association CENTRALIS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Concession de service pour la gestion des foires et marchés d'approvisionnement de la Ville de Vernon </vt:lpstr>
      <vt:lpstr>Conventions de servitude avec GRDF </vt:lpstr>
      <vt:lpstr>Conventions de servitude avec ENEDIS </vt:lpstr>
      <vt:lpstr>Convention de désignation du maître d'ouvrage pour des opérations de rénovation de l'éclairage public</vt:lpstr>
      <vt:lpstr>Présentation PowerPoint</vt:lpstr>
      <vt:lpstr>Conventions de raccordement à la fibre optique de certains bâtiments communaux </vt:lpstr>
      <vt:lpstr>Présentation PowerPoint</vt:lpstr>
      <vt:lpstr>Présentation PowerPoint</vt:lpstr>
      <vt:lpstr>Présentation PowerPoint</vt:lpstr>
      <vt:lpstr>Présentation PowerPoint</vt:lpstr>
      <vt:lpstr>Tableau des effectifs</vt:lpstr>
      <vt:lpstr>Litige avec un agent communal</vt:lpstr>
      <vt:lpstr>Présentation PowerPoint</vt:lpstr>
      <vt:lpstr>Convention pour l'intervention d'agents municipaux sur des bâtiments communautaires </vt:lpstr>
      <vt:lpstr>Marché 2019-031 - Fourniture de matériels et de matériaux pour la ville de Vernon </vt:lpstr>
      <vt:lpstr>Garantie d'emprunt à  Eure Habitat —  Caisse des dépôts et consignations </vt:lpstr>
      <vt:lpstr>Garantie d'emprunt à  Eure Habitat  —  Crédit Agricole Normandie </vt:lpstr>
      <vt:lpstr>Garantie d'emprunt à la SPL du Plateau de l'Espace  — Caisse des dépôts et consignations </vt:lpstr>
      <vt:lpstr>Autorisations de programmes et crédits de paiement (APCP) - Mise à jour </vt:lpstr>
      <vt:lpstr>Budget principal</vt:lpstr>
      <vt:lpstr>Arriérés de l'ex-Cape</vt:lpstr>
      <vt:lpstr>Décisions prises dans le cadre des délégations</vt:lpstr>
      <vt:lpstr>Schéma départemental d'accueil des gens du voyage de l'Eure 2019-2025 </vt:lpstr>
      <vt:lpstr>Conditions financières et patrimoniales du transfert de la ZA de Toisy, à Gasny, au profit de SNA </vt:lpstr>
      <vt:lpstr>Présentation PowerPoint</vt:lpstr>
      <vt:lpstr>Conseil municipal 28 juin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Marie-Pierre Kopf</dc:creator>
  <cp:lastModifiedBy>Aurélien CHARRIER</cp:lastModifiedBy>
  <cp:revision>284</cp:revision>
  <cp:lastPrinted>2019-06-28T09:04:47Z</cp:lastPrinted>
  <dcterms:created xsi:type="dcterms:W3CDTF">2016-10-20T09:30:44Z</dcterms:created>
  <dcterms:modified xsi:type="dcterms:W3CDTF">2019-06-28T16:58:16Z</dcterms:modified>
</cp:coreProperties>
</file>